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4" r:id="rId1"/>
  </p:sldMasterIdLst>
  <p:notesMasterIdLst>
    <p:notesMasterId r:id="rId22"/>
  </p:notesMasterIdLst>
  <p:handoutMasterIdLst>
    <p:handoutMasterId r:id="rId23"/>
  </p:handoutMasterIdLst>
  <p:sldIdLst>
    <p:sldId id="256" r:id="rId2"/>
    <p:sldId id="335" r:id="rId3"/>
    <p:sldId id="303" r:id="rId4"/>
    <p:sldId id="315" r:id="rId5"/>
    <p:sldId id="312" r:id="rId6"/>
    <p:sldId id="339" r:id="rId7"/>
    <p:sldId id="317" r:id="rId8"/>
    <p:sldId id="336" r:id="rId9"/>
    <p:sldId id="267" r:id="rId10"/>
    <p:sldId id="307" r:id="rId11"/>
    <p:sldId id="322" r:id="rId12"/>
    <p:sldId id="321" r:id="rId13"/>
    <p:sldId id="323" r:id="rId14"/>
    <p:sldId id="341" r:id="rId15"/>
    <p:sldId id="324" r:id="rId16"/>
    <p:sldId id="344" r:id="rId17"/>
    <p:sldId id="319" r:id="rId18"/>
    <p:sldId id="338" r:id="rId19"/>
    <p:sldId id="334" r:id="rId20"/>
    <p:sldId id="342" r:id="rId21"/>
  </p:sldIdLst>
  <p:sldSz cx="9144000" cy="6858000" type="screen4x3"/>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FCDABB4-AFDA-4966-B369-A4BA51C822CD}">
          <p14:sldIdLst>
            <p14:sldId id="256"/>
            <p14:sldId id="335"/>
            <p14:sldId id="303"/>
            <p14:sldId id="315"/>
            <p14:sldId id="312"/>
            <p14:sldId id="339"/>
            <p14:sldId id="317"/>
            <p14:sldId id="336"/>
            <p14:sldId id="267"/>
            <p14:sldId id="307"/>
            <p14:sldId id="322"/>
            <p14:sldId id="321"/>
            <p14:sldId id="323"/>
            <p14:sldId id="341"/>
            <p14:sldId id="324"/>
            <p14:sldId id="344"/>
            <p14:sldId id="319"/>
            <p14:sldId id="338"/>
          </p14:sldIdLst>
        </p14:section>
        <p14:section name="Untitled Section" id="{9A6CBD45-41C1-4574-9AAA-B714DAD645EA}">
          <p14:sldIdLst>
            <p14:sldId id="334"/>
            <p14:sldId id="34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12" autoAdjust="0"/>
    <p:restoredTop sz="59564" autoAdjust="0"/>
  </p:normalViewPr>
  <p:slideViewPr>
    <p:cSldViewPr>
      <p:cViewPr varScale="1">
        <p:scale>
          <a:sx n="130" d="100"/>
          <a:sy n="130" d="100"/>
        </p:scale>
        <p:origin x="1002" y="12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21582" cy="493633"/>
          </a:xfrm>
          <a:prstGeom prst="rect">
            <a:avLst/>
          </a:prstGeom>
        </p:spPr>
        <p:txBody>
          <a:bodyPr vert="horz" lIns="92121" tIns="46060" rIns="92121" bIns="46060" rtlCol="0"/>
          <a:lstStyle>
            <a:lvl1pPr algn="l">
              <a:defRPr sz="1200"/>
            </a:lvl1pPr>
          </a:lstStyle>
          <a:p>
            <a:endParaRPr lang="en-GB" dirty="0"/>
          </a:p>
        </p:txBody>
      </p:sp>
      <p:sp>
        <p:nvSpPr>
          <p:cNvPr id="3" name="Date Placeholder 2"/>
          <p:cNvSpPr>
            <a:spLocks noGrp="1"/>
          </p:cNvSpPr>
          <p:nvPr>
            <p:ph type="dt" sz="quarter" idx="1"/>
          </p:nvPr>
        </p:nvSpPr>
        <p:spPr>
          <a:xfrm>
            <a:off x="3818972" y="0"/>
            <a:ext cx="2921582" cy="493633"/>
          </a:xfrm>
          <a:prstGeom prst="rect">
            <a:avLst/>
          </a:prstGeom>
        </p:spPr>
        <p:txBody>
          <a:bodyPr vert="horz" lIns="92121" tIns="46060" rIns="92121" bIns="46060" rtlCol="0"/>
          <a:lstStyle>
            <a:lvl1pPr algn="r">
              <a:defRPr sz="1200"/>
            </a:lvl1pPr>
          </a:lstStyle>
          <a:p>
            <a:fld id="{CA4A353A-58C2-471F-B379-24287A8C8157}" type="datetimeFigureOut">
              <a:rPr lang="en-GB" smtClean="0"/>
              <a:t>27/10/2018</a:t>
            </a:fld>
            <a:endParaRPr lang="en-GB" dirty="0"/>
          </a:p>
        </p:txBody>
      </p:sp>
      <p:sp>
        <p:nvSpPr>
          <p:cNvPr id="4" name="Footer Placeholder 3"/>
          <p:cNvSpPr>
            <a:spLocks noGrp="1"/>
          </p:cNvSpPr>
          <p:nvPr>
            <p:ph type="ftr" sz="quarter" idx="2"/>
          </p:nvPr>
        </p:nvSpPr>
        <p:spPr>
          <a:xfrm>
            <a:off x="2" y="9377317"/>
            <a:ext cx="2921582" cy="493633"/>
          </a:xfrm>
          <a:prstGeom prst="rect">
            <a:avLst/>
          </a:prstGeom>
        </p:spPr>
        <p:txBody>
          <a:bodyPr vert="horz" lIns="92121" tIns="46060" rIns="92121" bIns="4606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18972" y="9377317"/>
            <a:ext cx="2921582" cy="493633"/>
          </a:xfrm>
          <a:prstGeom prst="rect">
            <a:avLst/>
          </a:prstGeom>
        </p:spPr>
        <p:txBody>
          <a:bodyPr vert="horz" lIns="92121" tIns="46060" rIns="92121" bIns="46060" rtlCol="0" anchor="b"/>
          <a:lstStyle>
            <a:lvl1pPr algn="r">
              <a:defRPr sz="1200"/>
            </a:lvl1pPr>
          </a:lstStyle>
          <a:p>
            <a:fld id="{C69E3F3E-53BD-4E6D-AC88-03A6A850047D}" type="slidenum">
              <a:rPr lang="en-GB" smtClean="0"/>
              <a:t>‹#›</a:t>
            </a:fld>
            <a:endParaRPr lang="en-GB" dirty="0"/>
          </a:p>
        </p:txBody>
      </p:sp>
    </p:spTree>
    <p:extLst>
      <p:ext uri="{BB962C8B-B14F-4D97-AF65-F5344CB8AC3E}">
        <p14:creationId xmlns:p14="http://schemas.microsoft.com/office/powerpoint/2010/main" val="39350390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21582" cy="493633"/>
          </a:xfrm>
          <a:prstGeom prst="rect">
            <a:avLst/>
          </a:prstGeom>
        </p:spPr>
        <p:txBody>
          <a:bodyPr vert="horz" lIns="92121" tIns="46060" rIns="92121" bIns="46060" rtlCol="0"/>
          <a:lstStyle>
            <a:lvl1pPr algn="l">
              <a:defRPr sz="1200"/>
            </a:lvl1pPr>
          </a:lstStyle>
          <a:p>
            <a:endParaRPr lang="en-GB" dirty="0"/>
          </a:p>
        </p:txBody>
      </p:sp>
      <p:sp>
        <p:nvSpPr>
          <p:cNvPr id="3" name="Date Placeholder 2"/>
          <p:cNvSpPr>
            <a:spLocks noGrp="1"/>
          </p:cNvSpPr>
          <p:nvPr>
            <p:ph type="dt" idx="1"/>
          </p:nvPr>
        </p:nvSpPr>
        <p:spPr>
          <a:xfrm>
            <a:off x="3818972" y="0"/>
            <a:ext cx="2921582" cy="493633"/>
          </a:xfrm>
          <a:prstGeom prst="rect">
            <a:avLst/>
          </a:prstGeom>
        </p:spPr>
        <p:txBody>
          <a:bodyPr vert="horz" lIns="92121" tIns="46060" rIns="92121" bIns="46060" rtlCol="0"/>
          <a:lstStyle>
            <a:lvl1pPr algn="r">
              <a:defRPr sz="1200"/>
            </a:lvl1pPr>
          </a:lstStyle>
          <a:p>
            <a:fld id="{C2C6BBD6-CBE8-4A3B-83B1-86A8952B70EA}" type="datetimeFigureOut">
              <a:rPr lang="en-GB" smtClean="0"/>
              <a:t>27/10/2018</a:t>
            </a:fld>
            <a:endParaRPr lang="en-GB" dirty="0"/>
          </a:p>
        </p:txBody>
      </p:sp>
      <p:sp>
        <p:nvSpPr>
          <p:cNvPr id="4" name="Slide Image Placeholder 3"/>
          <p:cNvSpPr>
            <a:spLocks noGrp="1" noRot="1" noChangeAspect="1"/>
          </p:cNvSpPr>
          <p:nvPr>
            <p:ph type="sldImg" idx="2"/>
          </p:nvPr>
        </p:nvSpPr>
        <p:spPr>
          <a:xfrm>
            <a:off x="903288" y="739775"/>
            <a:ext cx="4935537" cy="3703638"/>
          </a:xfrm>
          <a:prstGeom prst="rect">
            <a:avLst/>
          </a:prstGeom>
          <a:noFill/>
          <a:ln w="12700">
            <a:solidFill>
              <a:prstClr val="black"/>
            </a:solidFill>
          </a:ln>
        </p:spPr>
        <p:txBody>
          <a:bodyPr vert="horz" lIns="92121" tIns="46060" rIns="92121" bIns="46060" rtlCol="0" anchor="ctr"/>
          <a:lstStyle/>
          <a:p>
            <a:endParaRPr lang="en-GB" dirty="0"/>
          </a:p>
        </p:txBody>
      </p:sp>
      <p:sp>
        <p:nvSpPr>
          <p:cNvPr id="5" name="Notes Placeholder 4"/>
          <p:cNvSpPr>
            <a:spLocks noGrp="1"/>
          </p:cNvSpPr>
          <p:nvPr>
            <p:ph type="body" sz="quarter" idx="3"/>
          </p:nvPr>
        </p:nvSpPr>
        <p:spPr>
          <a:xfrm>
            <a:off x="674212" y="4689516"/>
            <a:ext cx="5393690" cy="4442698"/>
          </a:xfrm>
          <a:prstGeom prst="rect">
            <a:avLst/>
          </a:prstGeom>
        </p:spPr>
        <p:txBody>
          <a:bodyPr vert="horz" lIns="92121" tIns="46060" rIns="92121" bIns="4606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2" y="9377317"/>
            <a:ext cx="2921582" cy="493633"/>
          </a:xfrm>
          <a:prstGeom prst="rect">
            <a:avLst/>
          </a:prstGeom>
        </p:spPr>
        <p:txBody>
          <a:bodyPr vert="horz" lIns="92121" tIns="46060" rIns="92121" bIns="4606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18972" y="9377317"/>
            <a:ext cx="2921582" cy="493633"/>
          </a:xfrm>
          <a:prstGeom prst="rect">
            <a:avLst/>
          </a:prstGeom>
        </p:spPr>
        <p:txBody>
          <a:bodyPr vert="horz" lIns="92121" tIns="46060" rIns="92121" bIns="46060" rtlCol="0" anchor="b"/>
          <a:lstStyle>
            <a:lvl1pPr algn="r">
              <a:defRPr sz="1200"/>
            </a:lvl1pPr>
          </a:lstStyle>
          <a:p>
            <a:fld id="{D51667DB-F181-48BB-B6D1-4C65E0C42BE5}" type="slidenum">
              <a:rPr lang="en-GB" smtClean="0"/>
              <a:t>‹#›</a:t>
            </a:fld>
            <a:endParaRPr lang="en-GB" dirty="0"/>
          </a:p>
        </p:txBody>
      </p:sp>
    </p:spTree>
    <p:extLst>
      <p:ext uri="{BB962C8B-B14F-4D97-AF65-F5344CB8AC3E}">
        <p14:creationId xmlns:p14="http://schemas.microsoft.com/office/powerpoint/2010/main" val="136005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10/27/2018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CFCF5A-EA79-452C-A52C-1A2668C2E7DF}" type="datetime1">
              <a:rPr lang="en-US" smtClean="0"/>
              <a:pPr/>
              <a:t>10/27/2018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2E5C4C28-BD4B-4892-9A2D-6E19BD753A9A}" type="datetime1">
              <a:rPr lang="en-US" smtClean="0"/>
              <a:pPr/>
              <a:t>10/27/2018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FD9D02-426E-46C9-9EE9-0DE1EF8B2838}" type="datetime1">
              <a:rPr lang="en-US" smtClean="0"/>
              <a:pPr/>
              <a:t>10/27/2018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10/27/2018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E1FAA6B6-10E5-4810-BC9F-DA72D8452E73}" type="datetime1">
              <a:rPr lang="en-US" smtClean="0"/>
              <a:pPr/>
              <a:t>10/27/2018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dirty="0"/>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10/27/2018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8CDBF60-6CC3-4B74-A60D-3486985E4346}" type="datetime1">
              <a:rPr lang="en-US" smtClean="0"/>
              <a:pPr/>
              <a:t>10/27/2018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22714818-984F-4759-BF72-A33BDC1963BD}" type="datetime1">
              <a:rPr lang="en-US" smtClean="0"/>
              <a:pPr/>
              <a:t>10/27/2018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9EA7E191-5F94-4FC1-B823-BD7CABF7FA06}" type="datetime1">
              <a:rPr lang="en-US" smtClean="0"/>
              <a:pPr/>
              <a:t>10/27/2018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10/27/2018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10/27/2018</a:t>
            </a:fld>
            <a:endParaRPr lang="en-US"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a:t>
            </a:fld>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332656"/>
            <a:ext cx="7992888" cy="4176464"/>
          </a:xfrm>
        </p:spPr>
        <p:txBody>
          <a:bodyPr>
            <a:normAutofit fontScale="90000"/>
          </a:bodyPr>
          <a:lstStyle/>
          <a:p>
            <a:br>
              <a:rPr lang="en-GB" sz="4000" b="1" dirty="0">
                <a:solidFill>
                  <a:schemeClr val="accent5">
                    <a:lumMod val="60000"/>
                    <a:lumOff val="40000"/>
                  </a:schemeClr>
                </a:solidFill>
                <a:effectLst>
                  <a:outerShdw blurRad="38100" dist="38100" dir="2700000" algn="tl">
                    <a:srgbClr val="000000">
                      <a:alpha val="43137"/>
                    </a:srgbClr>
                  </a:outerShdw>
                </a:effectLst>
              </a:rPr>
            </a:br>
            <a:br>
              <a:rPr lang="en-GB" sz="4000" b="1" dirty="0">
                <a:solidFill>
                  <a:schemeClr val="accent5">
                    <a:lumMod val="60000"/>
                    <a:lumOff val="40000"/>
                  </a:schemeClr>
                </a:solidFill>
                <a:effectLst>
                  <a:outerShdw blurRad="38100" dist="38100" dir="2700000" algn="tl">
                    <a:srgbClr val="000000">
                      <a:alpha val="43137"/>
                    </a:srgbClr>
                  </a:outerShdw>
                </a:effectLst>
              </a:rPr>
            </a:br>
            <a:br>
              <a:rPr lang="en-GB" sz="4000" b="1" dirty="0">
                <a:solidFill>
                  <a:schemeClr val="accent5">
                    <a:lumMod val="60000"/>
                    <a:lumOff val="40000"/>
                  </a:schemeClr>
                </a:solidFill>
                <a:effectLst>
                  <a:outerShdw blurRad="38100" dist="38100" dir="2700000" algn="tl">
                    <a:srgbClr val="000000">
                      <a:alpha val="43137"/>
                    </a:srgbClr>
                  </a:outerShdw>
                </a:effectLst>
              </a:rPr>
            </a:br>
            <a:br>
              <a:rPr lang="en-GB" sz="4000" b="1" dirty="0">
                <a:solidFill>
                  <a:schemeClr val="accent5">
                    <a:lumMod val="60000"/>
                    <a:lumOff val="40000"/>
                  </a:schemeClr>
                </a:solidFill>
                <a:effectLst>
                  <a:outerShdw blurRad="38100" dist="38100" dir="2700000" algn="tl">
                    <a:srgbClr val="000000">
                      <a:alpha val="43137"/>
                    </a:srgbClr>
                  </a:outerShdw>
                </a:effectLst>
              </a:rPr>
            </a:br>
            <a:br>
              <a:rPr lang="en-GB" sz="4000" b="1" dirty="0">
                <a:solidFill>
                  <a:schemeClr val="accent5">
                    <a:lumMod val="60000"/>
                    <a:lumOff val="40000"/>
                  </a:schemeClr>
                </a:solidFill>
                <a:effectLst>
                  <a:outerShdw blurRad="38100" dist="38100" dir="2700000" algn="tl">
                    <a:srgbClr val="000000">
                      <a:alpha val="43137"/>
                    </a:srgbClr>
                  </a:outerShdw>
                </a:effectLst>
              </a:rPr>
            </a:br>
            <a:br>
              <a:rPr lang="en-GB" sz="4000" b="1" dirty="0">
                <a:solidFill>
                  <a:schemeClr val="accent5">
                    <a:lumMod val="60000"/>
                    <a:lumOff val="40000"/>
                  </a:schemeClr>
                </a:solidFill>
                <a:effectLst>
                  <a:outerShdw blurRad="38100" dist="38100" dir="2700000" algn="tl">
                    <a:srgbClr val="000000">
                      <a:alpha val="43137"/>
                    </a:srgbClr>
                  </a:outerShdw>
                </a:effectLst>
              </a:rPr>
            </a:br>
            <a:br>
              <a:rPr lang="en-GB" sz="4000" b="1" dirty="0">
                <a:solidFill>
                  <a:schemeClr val="accent5">
                    <a:lumMod val="60000"/>
                    <a:lumOff val="40000"/>
                  </a:schemeClr>
                </a:solidFill>
                <a:effectLst>
                  <a:outerShdw blurRad="38100" dist="38100" dir="2700000" algn="tl">
                    <a:srgbClr val="000000">
                      <a:alpha val="43137"/>
                    </a:srgbClr>
                  </a:outerShdw>
                </a:effectLst>
              </a:rPr>
            </a:br>
            <a:br>
              <a:rPr lang="en-GB" sz="4000" b="1" dirty="0">
                <a:solidFill>
                  <a:schemeClr val="accent5">
                    <a:lumMod val="60000"/>
                    <a:lumOff val="40000"/>
                  </a:schemeClr>
                </a:solidFill>
                <a:effectLst>
                  <a:outerShdw blurRad="38100" dist="38100" dir="2700000" algn="tl">
                    <a:srgbClr val="000000">
                      <a:alpha val="43137"/>
                    </a:srgbClr>
                  </a:outerShdw>
                </a:effectLst>
              </a:rPr>
            </a:br>
            <a:br>
              <a:rPr lang="en-GB" sz="4000" b="1" dirty="0">
                <a:solidFill>
                  <a:schemeClr val="accent5">
                    <a:lumMod val="60000"/>
                    <a:lumOff val="40000"/>
                  </a:schemeClr>
                </a:solidFill>
                <a:effectLst>
                  <a:outerShdw blurRad="38100" dist="38100" dir="2700000" algn="tl">
                    <a:srgbClr val="000000">
                      <a:alpha val="43137"/>
                    </a:srgbClr>
                  </a:outerShdw>
                </a:effectLst>
              </a:rPr>
            </a:br>
            <a:br>
              <a:rPr lang="en-GB" sz="4000" b="1" dirty="0">
                <a:solidFill>
                  <a:schemeClr val="accent5">
                    <a:lumMod val="60000"/>
                    <a:lumOff val="40000"/>
                  </a:schemeClr>
                </a:solidFill>
                <a:effectLst>
                  <a:outerShdw blurRad="38100" dist="38100" dir="2700000" algn="tl">
                    <a:srgbClr val="000000">
                      <a:alpha val="43137"/>
                    </a:srgbClr>
                  </a:outerShdw>
                </a:effectLst>
              </a:rPr>
            </a:br>
            <a:br>
              <a:rPr lang="en-GB" sz="4000" b="1" dirty="0">
                <a:solidFill>
                  <a:schemeClr val="accent5">
                    <a:lumMod val="60000"/>
                    <a:lumOff val="40000"/>
                  </a:schemeClr>
                </a:solidFill>
                <a:effectLst>
                  <a:outerShdw blurRad="38100" dist="38100" dir="2700000" algn="tl">
                    <a:srgbClr val="000000">
                      <a:alpha val="43137"/>
                    </a:srgbClr>
                  </a:outerShdw>
                </a:effectLst>
              </a:rPr>
            </a:br>
            <a:br>
              <a:rPr lang="en-GB" sz="4000" b="1" dirty="0">
                <a:solidFill>
                  <a:schemeClr val="accent5">
                    <a:lumMod val="60000"/>
                    <a:lumOff val="40000"/>
                  </a:schemeClr>
                </a:solidFill>
                <a:effectLst>
                  <a:outerShdw blurRad="38100" dist="38100" dir="2700000" algn="tl">
                    <a:srgbClr val="000000">
                      <a:alpha val="43137"/>
                    </a:srgbClr>
                  </a:outerShdw>
                </a:effectLst>
              </a:rPr>
            </a:br>
            <a:r>
              <a:rPr lang="en-GB" sz="5300" b="1"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invisible gorilla and </a:t>
            </a:r>
            <a:br>
              <a:rPr lang="en-GB" sz="5300" b="1"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GB" sz="5300" b="1"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unseen dimension of </a:t>
            </a:r>
            <a:br>
              <a:rPr lang="en-GB" sz="5300" b="1"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GB" sz="5300" b="1"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alcohol-related harm</a:t>
            </a:r>
            <a:br>
              <a:rPr lang="en-GB" dirty="0"/>
            </a:br>
            <a:br>
              <a:rPr lang="en-GB" b="1"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GB" sz="2700"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251521" y="4509120"/>
            <a:ext cx="8640960" cy="1689224"/>
          </a:xfrm>
        </p:spPr>
        <p:style>
          <a:lnRef idx="1">
            <a:schemeClr val="accent1"/>
          </a:lnRef>
          <a:fillRef idx="3">
            <a:schemeClr val="accent1"/>
          </a:fillRef>
          <a:effectRef idx="2">
            <a:schemeClr val="accent1"/>
          </a:effectRef>
          <a:fontRef idx="minor">
            <a:schemeClr val="lt1"/>
          </a:fontRef>
        </p:style>
        <p:txBody>
          <a:bodyPr>
            <a:normAutofit/>
          </a:bodyPr>
          <a:lstStyle/>
          <a:p>
            <a:endParaRPr lang="en-GB" sz="1600" b="1" dirty="0">
              <a:solidFill>
                <a:srgbClr val="FFFF00"/>
              </a:solidFill>
              <a:effectLst>
                <a:outerShdw blurRad="38100" dist="38100" dir="2700000" algn="tl">
                  <a:srgbClr val="000000">
                    <a:alpha val="43137"/>
                  </a:srgbClr>
                </a:outerShdw>
              </a:effectLst>
            </a:endParaRPr>
          </a:p>
          <a:p>
            <a:r>
              <a:rPr lang="en-GB" dirty="0">
                <a:solidFill>
                  <a:schemeClr val="accent1">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Addiction &amp; the Family International Network (AFINet)</a:t>
            </a:r>
          </a:p>
          <a:p>
            <a:r>
              <a:rPr lang="en-GB" dirty="0">
                <a:solidFill>
                  <a:schemeClr val="accent1">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International Conference, Newcastle upon Tyne </a:t>
            </a:r>
          </a:p>
          <a:p>
            <a:r>
              <a:rPr lang="en-GB" dirty="0">
                <a:solidFill>
                  <a:schemeClr val="accent1">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9 -11 November 2018 </a:t>
            </a:r>
          </a:p>
        </p:txBody>
      </p:sp>
    </p:spTree>
    <p:extLst>
      <p:ext uri="{BB962C8B-B14F-4D97-AF65-F5344CB8AC3E}">
        <p14:creationId xmlns:p14="http://schemas.microsoft.com/office/powerpoint/2010/main" val="2494225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0"/>
            <a:ext cx="7772400" cy="1944216"/>
          </a:xfrm>
        </p:spPr>
        <p:txBody>
          <a:bodyPr>
            <a:noAutofit/>
          </a:bodyPr>
          <a:lstStyle/>
          <a:p>
            <a:r>
              <a:rPr lang="en-GB" sz="3200" b="1"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Do young adult students experience </a:t>
            </a:r>
            <a:br>
              <a:rPr lang="en-GB" sz="3200" b="1"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GB" sz="3200" b="1"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ARC harm?</a:t>
            </a:r>
            <a:br>
              <a:rPr lang="en-GB" sz="3200" b="1"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GB" sz="3200" dirty="0">
              <a:solidFill>
                <a:srgbClr val="C000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755576" y="2276872"/>
            <a:ext cx="7488832" cy="3888432"/>
          </a:xfrm>
          <a:solidFill>
            <a:schemeClr val="accent1">
              <a:lumMod val="60000"/>
              <a:lumOff val="40000"/>
            </a:schemeClr>
          </a:solidFill>
        </p:spPr>
        <p:txBody>
          <a:bodyPr>
            <a:normAutofit/>
          </a:bodyPr>
          <a:lstStyle/>
          <a:p>
            <a:r>
              <a:rPr lang="en-GB" dirty="0"/>
              <a:t>  </a:t>
            </a:r>
          </a:p>
          <a:p>
            <a:r>
              <a:rPr lang="en-GB" sz="2200" dirty="0">
                <a:solidFill>
                  <a:schemeClr val="bg2">
                    <a:lumMod val="10000"/>
                  </a:schemeClr>
                </a:solidFill>
                <a:latin typeface="Times New Roman" panose="02020603050405020304" pitchFamily="18" charset="0"/>
                <a:cs typeface="Times New Roman" panose="02020603050405020304" pitchFamily="18" charset="0"/>
              </a:rPr>
              <a:t>64% of survey participants reported that their health or safety had been put at risk by other peoples’ drinking and/or that they had been affected adversely in another way. </a:t>
            </a:r>
          </a:p>
          <a:p>
            <a:endParaRPr lang="en-GB" sz="2200" dirty="0">
              <a:solidFill>
                <a:schemeClr val="bg2">
                  <a:lumMod val="10000"/>
                </a:schemeClr>
              </a:solidFill>
              <a:latin typeface="Times New Roman" panose="02020603050405020304" pitchFamily="18" charset="0"/>
              <a:cs typeface="Times New Roman" panose="02020603050405020304" pitchFamily="18" charset="0"/>
            </a:endParaRPr>
          </a:p>
          <a:p>
            <a:r>
              <a:rPr lang="en-GB" sz="2200" dirty="0">
                <a:solidFill>
                  <a:schemeClr val="bg2">
                    <a:lumMod val="10000"/>
                  </a:schemeClr>
                </a:solidFill>
                <a:latin typeface="Times New Roman" panose="02020603050405020304" pitchFamily="18" charset="0"/>
                <a:cs typeface="Times New Roman" panose="02020603050405020304" pitchFamily="18" charset="0"/>
              </a:rPr>
              <a:t>69% of young women </a:t>
            </a:r>
          </a:p>
          <a:p>
            <a:r>
              <a:rPr lang="en-GB" sz="2200" dirty="0">
                <a:solidFill>
                  <a:schemeClr val="bg2">
                    <a:lumMod val="10000"/>
                  </a:schemeClr>
                </a:solidFill>
                <a:latin typeface="Times New Roman" panose="02020603050405020304" pitchFamily="18" charset="0"/>
                <a:cs typeface="Times New Roman" panose="02020603050405020304" pitchFamily="18" charset="0"/>
              </a:rPr>
              <a:t>53% of young men</a:t>
            </a:r>
          </a:p>
          <a:p>
            <a:r>
              <a:rPr lang="en-GB" sz="2200" dirty="0">
                <a:solidFill>
                  <a:schemeClr val="bg2">
                    <a:lumMod val="10000"/>
                  </a:schemeClr>
                </a:solidFill>
                <a:latin typeface="Times New Roman" panose="02020603050405020304" pitchFamily="18" charset="0"/>
                <a:cs typeface="Times New Roman" panose="02020603050405020304" pitchFamily="18" charset="0"/>
              </a:rPr>
              <a:t>50% of non-drinkers</a:t>
            </a:r>
          </a:p>
          <a:p>
            <a:r>
              <a:rPr lang="en-GB" sz="1100" dirty="0">
                <a:solidFill>
                  <a:schemeClr val="tx1"/>
                </a:solidFill>
              </a:rPr>
              <a:t>Enser et al. (2017)</a:t>
            </a:r>
            <a:endParaRPr lang="en-GB" sz="11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6627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404664"/>
            <a:ext cx="8424936" cy="748680"/>
          </a:xfrm>
        </p:spPr>
        <p:txBody>
          <a:bodyPr>
            <a:noAutofit/>
          </a:bodyPr>
          <a:lstStyle/>
          <a:p>
            <a:r>
              <a:rPr lang="en-GB" sz="2800" dirty="0">
                <a:solidFill>
                  <a:schemeClr val="accent6">
                    <a:lumMod val="20000"/>
                    <a:lumOff val="80000"/>
                  </a:schemeClr>
                </a:solidFill>
                <a:latin typeface="Times New Roman" panose="02020603050405020304" pitchFamily="18" charset="0"/>
                <a:cs typeface="Times New Roman" panose="02020603050405020304" pitchFamily="18" charset="0"/>
              </a:rPr>
              <a:t>Factors hypothesised to be associated with ARC harm Multivariate logistic regression </a:t>
            </a:r>
          </a:p>
        </p:txBody>
      </p:sp>
      <p:sp>
        <p:nvSpPr>
          <p:cNvPr id="3" name="Subtitle 2"/>
          <p:cNvSpPr>
            <a:spLocks noGrp="1"/>
          </p:cNvSpPr>
          <p:nvPr>
            <p:ph type="subTitle" idx="1"/>
          </p:nvPr>
        </p:nvSpPr>
        <p:spPr/>
        <p:txBody>
          <a:bodyPr/>
          <a:lstStyle/>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921799396"/>
              </p:ext>
            </p:extLst>
          </p:nvPr>
        </p:nvGraphicFramePr>
        <p:xfrm>
          <a:off x="251520" y="1153340"/>
          <a:ext cx="8640960" cy="5567460"/>
        </p:xfrm>
        <a:graphic>
          <a:graphicData uri="http://schemas.openxmlformats.org/drawingml/2006/table">
            <a:tbl>
              <a:tblPr>
                <a:tableStyleId>{5C22544A-7EE6-4342-B048-85BDC9FD1C3A}</a:tableStyleId>
              </a:tblPr>
              <a:tblGrid>
                <a:gridCol w="5373888">
                  <a:extLst>
                    <a:ext uri="{9D8B030D-6E8A-4147-A177-3AD203B41FA5}">
                      <a16:colId xmlns:a16="http://schemas.microsoft.com/office/drawing/2014/main" val="63334692"/>
                    </a:ext>
                  </a:extLst>
                </a:gridCol>
                <a:gridCol w="990506">
                  <a:extLst>
                    <a:ext uri="{9D8B030D-6E8A-4147-A177-3AD203B41FA5}">
                      <a16:colId xmlns:a16="http://schemas.microsoft.com/office/drawing/2014/main" val="523536987"/>
                    </a:ext>
                  </a:extLst>
                </a:gridCol>
                <a:gridCol w="1138283">
                  <a:extLst>
                    <a:ext uri="{9D8B030D-6E8A-4147-A177-3AD203B41FA5}">
                      <a16:colId xmlns:a16="http://schemas.microsoft.com/office/drawing/2014/main" val="1185489097"/>
                    </a:ext>
                  </a:extLst>
                </a:gridCol>
                <a:gridCol w="1138283">
                  <a:extLst>
                    <a:ext uri="{9D8B030D-6E8A-4147-A177-3AD203B41FA5}">
                      <a16:colId xmlns:a16="http://schemas.microsoft.com/office/drawing/2014/main" val="1661786008"/>
                    </a:ext>
                  </a:extLst>
                </a:gridCol>
              </a:tblGrid>
              <a:tr h="381188">
                <a:tc>
                  <a:txBody>
                    <a:bodyPr/>
                    <a:lstStyle/>
                    <a:p>
                      <a:pPr>
                        <a:spcAft>
                          <a:spcPts val="0"/>
                        </a:spcAft>
                      </a:pPr>
                      <a:r>
                        <a:rPr lang="en-GB" sz="1600" dirty="0">
                          <a:effectLst/>
                          <a:latin typeface="Times New Roman" panose="02020603050405020304" pitchFamily="18" charset="0"/>
                          <a:cs typeface="Times New Roman" panose="02020603050405020304" pitchFamily="18" charset="0"/>
                        </a:rPr>
                        <a:t> Variable</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gridSpan="3">
                  <a:txBody>
                    <a:bodyPr/>
                    <a:lstStyle/>
                    <a:p>
                      <a:pPr>
                        <a:spcAft>
                          <a:spcPts val="0"/>
                        </a:spcAft>
                      </a:pPr>
                      <a:r>
                        <a:rPr lang="en-GB" sz="1600" dirty="0">
                          <a:effectLst/>
                          <a:latin typeface="Times New Roman" panose="02020603050405020304" pitchFamily="18" charset="0"/>
                          <a:cs typeface="Times New Roman" panose="02020603050405020304" pitchFamily="18" charset="0"/>
                        </a:rPr>
                        <a:t>Experience of ARC harm (N= 450).  </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300955585"/>
                  </a:ext>
                </a:extLst>
              </a:tr>
              <a:tr h="310296">
                <a:tc>
                  <a:txBody>
                    <a:bodyPr/>
                    <a:lstStyle/>
                    <a:p>
                      <a:endParaRPr lang="en-GB" sz="1600" dirty="0">
                        <a:effectLst/>
                        <a:latin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n-GB" sz="1600" dirty="0">
                          <a:effectLst/>
                          <a:latin typeface="Times New Roman" panose="02020603050405020304" pitchFamily="18" charset="0"/>
                          <a:cs typeface="Times New Roman" panose="02020603050405020304" pitchFamily="18" charset="0"/>
                        </a:rPr>
                        <a:t> </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gridSpan="2">
                  <a:txBody>
                    <a:bodyPr/>
                    <a:lstStyle/>
                    <a:p>
                      <a:pPr algn="ctr">
                        <a:spcAft>
                          <a:spcPts val="0"/>
                        </a:spcAft>
                      </a:pPr>
                      <a:r>
                        <a:rPr lang="en-GB" sz="1600" dirty="0">
                          <a:effectLst/>
                          <a:latin typeface="Times New Roman" panose="02020603050405020304" pitchFamily="18" charset="0"/>
                          <a:cs typeface="Times New Roman" panose="02020603050405020304" pitchFamily="18" charset="0"/>
                        </a:rPr>
                        <a:t>95% C.I</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GB"/>
                    </a:p>
                  </a:txBody>
                  <a:tcPr/>
                </a:tc>
                <a:extLst>
                  <a:ext uri="{0D108BD9-81ED-4DB2-BD59-A6C34878D82A}">
                    <a16:rowId xmlns:a16="http://schemas.microsoft.com/office/drawing/2014/main" val="425963607"/>
                  </a:ext>
                </a:extLst>
              </a:tr>
              <a:tr h="393895">
                <a:tc>
                  <a:txBody>
                    <a:bodyPr/>
                    <a:lstStyle/>
                    <a:p>
                      <a:pPr>
                        <a:spcAft>
                          <a:spcPts val="0"/>
                        </a:spcAft>
                      </a:pPr>
                      <a:r>
                        <a:rPr lang="en-GB" sz="1600" dirty="0">
                          <a:effectLst/>
                          <a:latin typeface="Times New Roman" panose="02020603050405020304" pitchFamily="18" charset="0"/>
                          <a:cs typeface="Times New Roman" panose="02020603050405020304" pitchFamily="18" charset="0"/>
                        </a:rPr>
                        <a:t> </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n-GB" sz="1600" dirty="0">
                          <a:effectLst/>
                          <a:latin typeface="Times New Roman" panose="02020603050405020304" pitchFamily="18" charset="0"/>
                          <a:cs typeface="Times New Roman" panose="02020603050405020304" pitchFamily="18" charset="0"/>
                        </a:rPr>
                        <a:t>OR</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n-GB" sz="1600" dirty="0">
                          <a:effectLst/>
                          <a:latin typeface="Times New Roman" panose="02020603050405020304" pitchFamily="18" charset="0"/>
                          <a:cs typeface="Times New Roman" panose="02020603050405020304" pitchFamily="18" charset="0"/>
                        </a:rPr>
                        <a:t>Lower</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n-GB" sz="1600" dirty="0">
                          <a:effectLst/>
                          <a:latin typeface="Times New Roman" panose="02020603050405020304" pitchFamily="18" charset="0"/>
                          <a:cs typeface="Times New Roman" panose="02020603050405020304" pitchFamily="18" charset="0"/>
                        </a:rPr>
                        <a:t>Upper</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00333800"/>
                  </a:ext>
                </a:extLst>
              </a:tr>
              <a:tr h="393895">
                <a:tc>
                  <a:txBody>
                    <a:bodyPr/>
                    <a:lstStyle/>
                    <a:p>
                      <a:pPr>
                        <a:spcAft>
                          <a:spcPts val="0"/>
                        </a:spcAft>
                      </a:pPr>
                      <a:r>
                        <a:rPr lang="en-GB" sz="1600" dirty="0">
                          <a:effectLst/>
                          <a:latin typeface="Times New Roman" panose="02020603050405020304" pitchFamily="18" charset="0"/>
                          <a:cs typeface="Times New Roman" panose="02020603050405020304" pitchFamily="18" charset="0"/>
                        </a:rPr>
                        <a:t>A. Gender (Female: Male)</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n-GB" sz="1600" dirty="0">
                          <a:effectLst/>
                          <a:latin typeface="Times New Roman" panose="02020603050405020304" pitchFamily="18" charset="0"/>
                          <a:cs typeface="Times New Roman" panose="02020603050405020304" pitchFamily="18" charset="0"/>
                        </a:rPr>
                        <a:t>1.621</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n-GB" sz="1600" dirty="0">
                          <a:effectLst/>
                          <a:latin typeface="Times New Roman" panose="02020603050405020304" pitchFamily="18" charset="0"/>
                          <a:cs typeface="Times New Roman" panose="02020603050405020304" pitchFamily="18" charset="0"/>
                        </a:rPr>
                        <a:t>1.005</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n-GB" sz="1600" dirty="0">
                          <a:effectLst/>
                          <a:latin typeface="Times New Roman" panose="02020603050405020304" pitchFamily="18" charset="0"/>
                          <a:cs typeface="Times New Roman" panose="02020603050405020304" pitchFamily="18" charset="0"/>
                        </a:rPr>
                        <a:t>2.615</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27988566"/>
                  </a:ext>
                </a:extLst>
              </a:tr>
              <a:tr h="393895">
                <a:tc>
                  <a:txBody>
                    <a:bodyPr/>
                    <a:lstStyle/>
                    <a:p>
                      <a:pPr>
                        <a:spcAft>
                          <a:spcPts val="0"/>
                        </a:spcAft>
                      </a:pPr>
                      <a:r>
                        <a:rPr lang="en-GB" sz="1600" dirty="0">
                          <a:effectLst/>
                          <a:latin typeface="Times New Roman" panose="02020603050405020304" pitchFamily="18" charset="0"/>
                          <a:cs typeface="Times New Roman" panose="02020603050405020304" pitchFamily="18" charset="0"/>
                        </a:rPr>
                        <a:t>B.  Aged under 19 years of age? (16-18) (No: Yes)</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n-GB" sz="1600" dirty="0">
                          <a:effectLst/>
                          <a:latin typeface="Times New Roman" panose="02020603050405020304" pitchFamily="18" charset="0"/>
                          <a:cs typeface="Times New Roman" panose="02020603050405020304" pitchFamily="18" charset="0"/>
                        </a:rPr>
                        <a:t>2.612</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n-GB" sz="1600" dirty="0">
                          <a:effectLst/>
                          <a:latin typeface="Times New Roman" panose="02020603050405020304" pitchFamily="18" charset="0"/>
                          <a:cs typeface="Times New Roman" panose="02020603050405020304" pitchFamily="18" charset="0"/>
                        </a:rPr>
                        <a:t>1.572</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n-GB" sz="1600" dirty="0">
                          <a:effectLst/>
                          <a:latin typeface="Times New Roman" panose="02020603050405020304" pitchFamily="18" charset="0"/>
                          <a:cs typeface="Times New Roman" panose="02020603050405020304" pitchFamily="18" charset="0"/>
                        </a:rPr>
                        <a:t>4.337</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28534845"/>
                  </a:ext>
                </a:extLst>
              </a:tr>
              <a:tr h="393895">
                <a:tc>
                  <a:txBody>
                    <a:bodyPr/>
                    <a:lstStyle/>
                    <a:p>
                      <a:pPr>
                        <a:spcAft>
                          <a:spcPts val="0"/>
                        </a:spcAft>
                      </a:pPr>
                      <a:r>
                        <a:rPr lang="en-GB" sz="1600" dirty="0">
                          <a:effectLst/>
                          <a:latin typeface="Times New Roman" panose="02020603050405020304" pitchFamily="18" charset="0"/>
                          <a:cs typeface="Times New Roman" panose="02020603050405020304" pitchFamily="18" charset="0"/>
                        </a:rPr>
                        <a:t>C. Student at college or university? (Univ.: Coll.)                     </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n-GB" sz="1600" dirty="0">
                          <a:effectLst/>
                          <a:latin typeface="Times New Roman" panose="02020603050405020304" pitchFamily="18" charset="0"/>
                          <a:cs typeface="Times New Roman" panose="02020603050405020304" pitchFamily="18" charset="0"/>
                        </a:rPr>
                        <a:t>.738</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n-GB" sz="1600" dirty="0">
                          <a:effectLst/>
                          <a:latin typeface="Times New Roman" panose="02020603050405020304" pitchFamily="18" charset="0"/>
                          <a:cs typeface="Times New Roman" panose="02020603050405020304" pitchFamily="18" charset="0"/>
                        </a:rPr>
                        <a:t>.332</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n-GB" sz="1600" dirty="0">
                          <a:effectLst/>
                          <a:latin typeface="Times New Roman" panose="02020603050405020304" pitchFamily="18" charset="0"/>
                          <a:cs typeface="Times New Roman" panose="02020603050405020304" pitchFamily="18" charset="0"/>
                        </a:rPr>
                        <a:t>1.640</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44576519"/>
                  </a:ext>
                </a:extLst>
              </a:tr>
              <a:tr h="393895">
                <a:tc>
                  <a:txBody>
                    <a:bodyPr/>
                    <a:lstStyle/>
                    <a:p>
                      <a:pPr>
                        <a:spcAft>
                          <a:spcPts val="0"/>
                        </a:spcAft>
                      </a:pPr>
                      <a:r>
                        <a:rPr lang="en-GB" sz="1600" dirty="0">
                          <a:effectLst/>
                          <a:latin typeface="Times New Roman" panose="02020603050405020304" pitchFamily="18" charset="0"/>
                          <a:cs typeface="Times New Roman" panose="02020603050405020304" pitchFamily="18" charset="0"/>
                        </a:rPr>
                        <a:t>D. Living in the parental home? (No: Yes)</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n-GB" sz="1600" dirty="0">
                          <a:effectLst/>
                          <a:latin typeface="Times New Roman" panose="02020603050405020304" pitchFamily="18" charset="0"/>
                          <a:cs typeface="Times New Roman" panose="02020603050405020304" pitchFamily="18" charset="0"/>
                        </a:rPr>
                        <a:t>1.144</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n-GB" sz="1600" dirty="0">
                          <a:effectLst/>
                          <a:latin typeface="Times New Roman" panose="02020603050405020304" pitchFamily="18" charset="0"/>
                          <a:cs typeface="Times New Roman" panose="02020603050405020304" pitchFamily="18" charset="0"/>
                        </a:rPr>
                        <a:t>.590</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n-GB" sz="1600" dirty="0">
                          <a:effectLst/>
                          <a:latin typeface="Times New Roman" panose="02020603050405020304" pitchFamily="18" charset="0"/>
                          <a:cs typeface="Times New Roman" panose="02020603050405020304" pitchFamily="18" charset="0"/>
                        </a:rPr>
                        <a:t>2.221</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73235419"/>
                  </a:ext>
                </a:extLst>
              </a:tr>
              <a:tr h="393895">
                <a:tc>
                  <a:txBody>
                    <a:bodyPr/>
                    <a:lstStyle/>
                    <a:p>
                      <a:pPr>
                        <a:spcAft>
                          <a:spcPts val="0"/>
                        </a:spcAft>
                      </a:pPr>
                      <a:r>
                        <a:rPr lang="en-GB" sz="1600" dirty="0">
                          <a:effectLst/>
                          <a:latin typeface="Times New Roman" panose="02020603050405020304" pitchFamily="18" charset="0"/>
                          <a:cs typeface="Times New Roman" panose="02020603050405020304" pitchFamily="18" charset="0"/>
                        </a:rPr>
                        <a:t>E. Do you drink alcohol at all currently? (Yes: No)</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n-GB" sz="1600" dirty="0">
                          <a:effectLst/>
                          <a:latin typeface="Times New Roman" panose="02020603050405020304" pitchFamily="18" charset="0"/>
                          <a:cs typeface="Times New Roman" panose="02020603050405020304" pitchFamily="18" charset="0"/>
                        </a:rPr>
                        <a:t>1.482</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n-GB" sz="1600" dirty="0">
                          <a:effectLst/>
                          <a:latin typeface="Times New Roman" panose="02020603050405020304" pitchFamily="18" charset="0"/>
                          <a:cs typeface="Times New Roman" panose="02020603050405020304" pitchFamily="18" charset="0"/>
                        </a:rPr>
                        <a:t>.790</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n-GB" sz="1600" dirty="0">
                          <a:effectLst/>
                          <a:latin typeface="Times New Roman" panose="02020603050405020304" pitchFamily="18" charset="0"/>
                          <a:cs typeface="Times New Roman" panose="02020603050405020304" pitchFamily="18" charset="0"/>
                        </a:rPr>
                        <a:t>2.780</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02642317"/>
                  </a:ext>
                </a:extLst>
              </a:tr>
              <a:tr h="393895">
                <a:tc>
                  <a:txBody>
                    <a:bodyPr/>
                    <a:lstStyle/>
                    <a:p>
                      <a:pPr>
                        <a:spcAft>
                          <a:spcPts val="0"/>
                        </a:spcAft>
                      </a:pPr>
                      <a:r>
                        <a:rPr lang="en-GB" sz="1600" dirty="0">
                          <a:effectLst/>
                          <a:latin typeface="Times New Roman" panose="02020603050405020304" pitchFamily="18" charset="0"/>
                          <a:cs typeface="Times New Roman" panose="02020603050405020304" pitchFamily="18" charset="0"/>
                        </a:rPr>
                        <a:t>F. Units of alcohol consumed within guidelines? (No: Yes)</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n-GB" sz="1600" dirty="0">
                          <a:effectLst/>
                          <a:latin typeface="Times New Roman" panose="02020603050405020304" pitchFamily="18" charset="0"/>
                          <a:cs typeface="Times New Roman" panose="02020603050405020304" pitchFamily="18" charset="0"/>
                        </a:rPr>
                        <a:t>1.196</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n-GB" sz="1600" dirty="0">
                          <a:effectLst/>
                          <a:latin typeface="Times New Roman" panose="02020603050405020304" pitchFamily="18" charset="0"/>
                          <a:cs typeface="Times New Roman" panose="02020603050405020304" pitchFamily="18" charset="0"/>
                        </a:rPr>
                        <a:t>.549</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n-GB" sz="1600" dirty="0">
                          <a:effectLst/>
                          <a:latin typeface="Times New Roman" panose="02020603050405020304" pitchFamily="18" charset="0"/>
                          <a:cs typeface="Times New Roman" panose="02020603050405020304" pitchFamily="18" charset="0"/>
                        </a:rPr>
                        <a:t>2.606</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38148839"/>
                  </a:ext>
                </a:extLst>
              </a:tr>
              <a:tr h="393895">
                <a:tc>
                  <a:txBody>
                    <a:bodyPr/>
                    <a:lstStyle/>
                    <a:p>
                      <a:pPr>
                        <a:spcAft>
                          <a:spcPts val="0"/>
                        </a:spcAft>
                      </a:pPr>
                      <a:r>
                        <a:rPr lang="en-GB" sz="1600" dirty="0">
                          <a:effectLst/>
                          <a:latin typeface="Times New Roman" panose="02020603050405020304" pitchFamily="18" charset="0"/>
                          <a:cs typeface="Times New Roman" panose="02020603050405020304" pitchFamily="18" charset="0"/>
                        </a:rPr>
                        <a:t>G. Do close family members drink alcohol at all? (Yes: No)</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n-GB" sz="1600" dirty="0">
                          <a:effectLst/>
                          <a:latin typeface="Times New Roman" panose="02020603050405020304" pitchFamily="18" charset="0"/>
                          <a:cs typeface="Times New Roman" panose="02020603050405020304" pitchFamily="18" charset="0"/>
                        </a:rPr>
                        <a:t>.994</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n-GB" sz="1600" dirty="0">
                          <a:effectLst/>
                          <a:latin typeface="Times New Roman" panose="02020603050405020304" pitchFamily="18" charset="0"/>
                          <a:cs typeface="Times New Roman" panose="02020603050405020304" pitchFamily="18" charset="0"/>
                        </a:rPr>
                        <a:t>.497</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n-GB" sz="1600" dirty="0">
                          <a:effectLst/>
                          <a:latin typeface="Times New Roman" panose="02020603050405020304" pitchFamily="18" charset="0"/>
                          <a:cs typeface="Times New Roman" panose="02020603050405020304" pitchFamily="18" charset="0"/>
                        </a:rPr>
                        <a:t>1.988</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1577245"/>
                  </a:ext>
                </a:extLst>
              </a:tr>
              <a:tr h="513225">
                <a:tc>
                  <a:txBody>
                    <a:bodyPr/>
                    <a:lstStyle/>
                    <a:p>
                      <a:pPr>
                        <a:spcAft>
                          <a:spcPts val="0"/>
                        </a:spcAft>
                      </a:pPr>
                      <a:r>
                        <a:rPr lang="en-GB" sz="1600" dirty="0">
                          <a:effectLst/>
                          <a:latin typeface="Times New Roman" panose="02020603050405020304" pitchFamily="18" charset="0"/>
                          <a:cs typeface="Times New Roman" panose="02020603050405020304" pitchFamily="18" charset="0"/>
                        </a:rPr>
                        <a:t>H. Close family members drink alcohol every day? </a:t>
                      </a:r>
                    </a:p>
                    <a:p>
                      <a:pPr>
                        <a:spcAft>
                          <a:spcPts val="0"/>
                        </a:spcAft>
                      </a:pPr>
                      <a:r>
                        <a:rPr lang="en-GB" sz="1600" dirty="0">
                          <a:effectLst/>
                          <a:latin typeface="Times New Roman" panose="02020603050405020304" pitchFamily="18" charset="0"/>
                          <a:cs typeface="Times New Roman" panose="02020603050405020304" pitchFamily="18" charset="0"/>
                        </a:rPr>
                        <a:t>(Yes: No)</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n-GB" sz="1600" dirty="0">
                          <a:effectLst/>
                          <a:latin typeface="Times New Roman" panose="02020603050405020304" pitchFamily="18" charset="0"/>
                          <a:cs typeface="Times New Roman" panose="02020603050405020304" pitchFamily="18" charset="0"/>
                        </a:rPr>
                        <a:t>2.646</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n-GB" sz="1600" dirty="0">
                          <a:effectLst/>
                          <a:latin typeface="Times New Roman" panose="02020603050405020304" pitchFamily="18" charset="0"/>
                          <a:cs typeface="Times New Roman" panose="02020603050405020304" pitchFamily="18" charset="0"/>
                        </a:rPr>
                        <a:t>1.492</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n-GB" sz="1600" dirty="0">
                          <a:effectLst/>
                          <a:latin typeface="Times New Roman" panose="02020603050405020304" pitchFamily="18" charset="0"/>
                          <a:cs typeface="Times New Roman" panose="02020603050405020304" pitchFamily="18" charset="0"/>
                        </a:rPr>
                        <a:t>4.693</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97618631"/>
                  </a:ext>
                </a:extLst>
              </a:tr>
              <a:tr h="513225">
                <a:tc>
                  <a:txBody>
                    <a:bodyPr/>
                    <a:lstStyle/>
                    <a:p>
                      <a:pPr>
                        <a:spcAft>
                          <a:spcPts val="0"/>
                        </a:spcAft>
                      </a:pPr>
                      <a:r>
                        <a:rPr lang="en-GB" sz="1600" dirty="0">
                          <a:effectLst/>
                          <a:latin typeface="Times New Roman" panose="02020603050405020304" pitchFamily="18" charset="0"/>
                          <a:cs typeface="Times New Roman" panose="02020603050405020304" pitchFamily="18" charset="0"/>
                        </a:rPr>
                        <a:t>I. Do the drinking habits of friends or family affect your decision to have a drink or not to drink? (Yes: No)</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n-GB" sz="1600" dirty="0">
                          <a:effectLst/>
                          <a:latin typeface="Times New Roman" panose="02020603050405020304" pitchFamily="18" charset="0"/>
                          <a:cs typeface="Times New Roman" panose="02020603050405020304" pitchFamily="18" charset="0"/>
                        </a:rPr>
                        <a:t>2.026</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n-GB" sz="1600" dirty="0">
                          <a:effectLst/>
                          <a:latin typeface="Times New Roman" panose="02020603050405020304" pitchFamily="18" charset="0"/>
                          <a:cs typeface="Times New Roman" panose="02020603050405020304" pitchFamily="18" charset="0"/>
                        </a:rPr>
                        <a:t>1.324</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n-GB" sz="1600" dirty="0">
                          <a:effectLst/>
                          <a:latin typeface="Times New Roman" panose="02020603050405020304" pitchFamily="18" charset="0"/>
                          <a:cs typeface="Times New Roman" panose="02020603050405020304" pitchFamily="18" charset="0"/>
                        </a:rPr>
                        <a:t>3.101</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03379402"/>
                  </a:ext>
                </a:extLst>
              </a:tr>
              <a:tr h="286886">
                <a:tc>
                  <a:txBody>
                    <a:bodyPr/>
                    <a:lstStyle/>
                    <a:p>
                      <a:pPr>
                        <a:spcAft>
                          <a:spcPts val="0"/>
                        </a:spcAft>
                      </a:pPr>
                      <a:r>
                        <a:rPr lang="en-GB" sz="1600" dirty="0">
                          <a:effectLst/>
                          <a:latin typeface="Times New Roman" panose="02020603050405020304" pitchFamily="18" charset="0"/>
                          <a:cs typeface="Times New Roman" panose="02020603050405020304" pitchFamily="18" charset="0"/>
                        </a:rPr>
                        <a:t>Constant</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n-GB" sz="1600" dirty="0">
                          <a:effectLst/>
                          <a:latin typeface="Times New Roman" panose="02020603050405020304" pitchFamily="18" charset="0"/>
                          <a:cs typeface="Times New Roman" panose="02020603050405020304" pitchFamily="18" charset="0"/>
                        </a:rPr>
                        <a:t>.272</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600" dirty="0">
                          <a:effectLst/>
                          <a:latin typeface="Times New Roman" panose="02020603050405020304" pitchFamily="18" charset="0"/>
                          <a:cs typeface="Times New Roman" panose="02020603050405020304" pitchFamily="18" charset="0"/>
                        </a:rPr>
                        <a:t> </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600" dirty="0">
                          <a:effectLst/>
                          <a:latin typeface="Times New Roman" panose="02020603050405020304" pitchFamily="18" charset="0"/>
                          <a:cs typeface="Times New Roman" panose="02020603050405020304" pitchFamily="18" charset="0"/>
                        </a:rPr>
                        <a:t> </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45254515"/>
                  </a:ext>
                </a:extLst>
              </a:tr>
              <a:tr h="2868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rPr>
                        <a:t>Enser et al. (2017)</a:t>
                      </a:r>
                      <a:endParaRPr lang="en-GB" sz="1100" dirty="0">
                        <a:solidFill>
                          <a:schemeClr val="tx1"/>
                        </a:solidFill>
                        <a:latin typeface="Times New Roman" panose="02020603050405020304" pitchFamily="18" charset="0"/>
                        <a:cs typeface="Times New Roman" panose="02020603050405020304" pitchFamily="18" charset="0"/>
                      </a:endParaRPr>
                    </a:p>
                    <a:p>
                      <a:pPr>
                        <a:spcAft>
                          <a:spcPts val="0"/>
                        </a:spcAft>
                      </a:pP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77988228"/>
                  </a:ext>
                </a:extLst>
              </a:tr>
            </a:tbl>
          </a:graphicData>
        </a:graphic>
      </p:graphicFrame>
    </p:spTree>
    <p:extLst>
      <p:ext uri="{BB962C8B-B14F-4D97-AF65-F5344CB8AC3E}">
        <p14:creationId xmlns:p14="http://schemas.microsoft.com/office/powerpoint/2010/main" val="950048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78726079"/>
              </p:ext>
            </p:extLst>
          </p:nvPr>
        </p:nvGraphicFramePr>
        <p:xfrm>
          <a:off x="251520" y="1628800"/>
          <a:ext cx="8640960" cy="4769910"/>
        </p:xfrm>
        <a:graphic>
          <a:graphicData uri="http://schemas.openxmlformats.org/drawingml/2006/table">
            <a:tbl>
              <a:tblPr>
                <a:tableStyleId>{5C22544A-7EE6-4342-B048-85BDC9FD1C3A}</a:tableStyleId>
              </a:tblPr>
              <a:tblGrid>
                <a:gridCol w="5040560">
                  <a:extLst>
                    <a:ext uri="{9D8B030D-6E8A-4147-A177-3AD203B41FA5}">
                      <a16:colId xmlns:a16="http://schemas.microsoft.com/office/drawing/2014/main" val="4203692658"/>
                    </a:ext>
                  </a:extLst>
                </a:gridCol>
                <a:gridCol w="889419">
                  <a:extLst>
                    <a:ext uri="{9D8B030D-6E8A-4147-A177-3AD203B41FA5}">
                      <a16:colId xmlns:a16="http://schemas.microsoft.com/office/drawing/2014/main" val="1897579888"/>
                    </a:ext>
                  </a:extLst>
                </a:gridCol>
                <a:gridCol w="1151162">
                  <a:extLst>
                    <a:ext uri="{9D8B030D-6E8A-4147-A177-3AD203B41FA5}">
                      <a16:colId xmlns:a16="http://schemas.microsoft.com/office/drawing/2014/main" val="2182831794"/>
                    </a:ext>
                  </a:extLst>
                </a:gridCol>
                <a:gridCol w="1559819">
                  <a:extLst>
                    <a:ext uri="{9D8B030D-6E8A-4147-A177-3AD203B41FA5}">
                      <a16:colId xmlns:a16="http://schemas.microsoft.com/office/drawing/2014/main" val="1217074164"/>
                    </a:ext>
                  </a:extLst>
                </a:gridCol>
              </a:tblGrid>
              <a:tr h="535674">
                <a:tc>
                  <a:txBody>
                    <a:bodyPr/>
                    <a:lstStyle/>
                    <a:p>
                      <a:pPr>
                        <a:lnSpc>
                          <a:spcPct val="100000"/>
                        </a:lnSpc>
                        <a:spcBef>
                          <a:spcPts val="0"/>
                        </a:spcBef>
                        <a:spcAft>
                          <a:spcPts val="0"/>
                        </a:spcAft>
                      </a:pPr>
                      <a:r>
                        <a:rPr lang="en-GB" sz="1600" dirty="0">
                          <a:effectLst/>
                          <a:latin typeface="Times New Roman" panose="02020603050405020304" pitchFamily="18" charset="0"/>
                          <a:cs typeface="Times New Roman" panose="02020603050405020304" pitchFamily="18" charset="0"/>
                        </a:rPr>
                        <a:t> Variable</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gridSpan="3">
                  <a:txBody>
                    <a:bodyPr/>
                    <a:lstStyle/>
                    <a:p>
                      <a:pPr>
                        <a:lnSpc>
                          <a:spcPct val="100000"/>
                        </a:lnSpc>
                        <a:spcBef>
                          <a:spcPts val="0"/>
                        </a:spcBef>
                        <a:spcAft>
                          <a:spcPts val="0"/>
                        </a:spcAft>
                      </a:pPr>
                      <a:r>
                        <a:rPr lang="en-GB" sz="1600" dirty="0">
                          <a:effectLst/>
                          <a:latin typeface="Times New Roman" panose="02020603050405020304" pitchFamily="18" charset="0"/>
                          <a:cs typeface="Times New Roman" panose="02020603050405020304" pitchFamily="18" charset="0"/>
                        </a:rPr>
                        <a:t>Experience of ARC harm (N= 450).  </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660908510"/>
                  </a:ext>
                </a:extLst>
              </a:tr>
              <a:tr h="463698">
                <a:tc>
                  <a:txBody>
                    <a:bodyPr/>
                    <a:lstStyle/>
                    <a:p>
                      <a:pPr>
                        <a:lnSpc>
                          <a:spcPct val="100000"/>
                        </a:lnSpc>
                        <a:spcBef>
                          <a:spcPts val="0"/>
                        </a:spcBef>
                        <a:spcAft>
                          <a:spcPts val="0"/>
                        </a:spcAft>
                      </a:pPr>
                      <a:endParaRPr lang="en-GB" sz="1600" dirty="0">
                        <a:effectLst/>
                        <a:latin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00000"/>
                        </a:lnSpc>
                        <a:spcBef>
                          <a:spcPts val="0"/>
                        </a:spcBef>
                        <a:spcAft>
                          <a:spcPts val="0"/>
                        </a:spcAft>
                      </a:pPr>
                      <a:r>
                        <a:rPr lang="en-GB" sz="1600" dirty="0">
                          <a:effectLst/>
                          <a:latin typeface="Times New Roman" panose="02020603050405020304" pitchFamily="18" charset="0"/>
                          <a:cs typeface="Times New Roman" panose="02020603050405020304" pitchFamily="18" charset="0"/>
                        </a:rPr>
                        <a:t> </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gridSpan="2">
                  <a:txBody>
                    <a:bodyPr/>
                    <a:lstStyle/>
                    <a:p>
                      <a:pPr algn="ctr">
                        <a:lnSpc>
                          <a:spcPct val="100000"/>
                        </a:lnSpc>
                        <a:spcBef>
                          <a:spcPts val="0"/>
                        </a:spcBef>
                        <a:spcAft>
                          <a:spcPts val="0"/>
                        </a:spcAft>
                      </a:pPr>
                      <a:r>
                        <a:rPr lang="en-GB" sz="1600" dirty="0">
                          <a:effectLst/>
                          <a:latin typeface="Times New Roman" panose="02020603050405020304" pitchFamily="18" charset="0"/>
                          <a:cs typeface="Times New Roman" panose="02020603050405020304" pitchFamily="18" charset="0"/>
                        </a:rPr>
                        <a:t>95% C. I.</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GB"/>
                    </a:p>
                  </a:txBody>
                  <a:tcPr/>
                </a:tc>
                <a:extLst>
                  <a:ext uri="{0D108BD9-81ED-4DB2-BD59-A6C34878D82A}">
                    <a16:rowId xmlns:a16="http://schemas.microsoft.com/office/drawing/2014/main" val="3639769277"/>
                  </a:ext>
                </a:extLst>
              </a:tr>
              <a:tr h="463698">
                <a:tc>
                  <a:txBody>
                    <a:bodyPr/>
                    <a:lstStyle/>
                    <a:p>
                      <a:pPr>
                        <a:lnSpc>
                          <a:spcPct val="100000"/>
                        </a:lnSpc>
                        <a:spcAft>
                          <a:spcPts val="0"/>
                        </a:spcAft>
                      </a:pPr>
                      <a:r>
                        <a:rPr lang="en-GB" sz="1600" dirty="0">
                          <a:effectLst/>
                          <a:latin typeface="Times New Roman" panose="02020603050405020304" pitchFamily="18" charset="0"/>
                          <a:cs typeface="Times New Roman" panose="02020603050405020304" pitchFamily="18" charset="0"/>
                        </a:rPr>
                        <a:t> </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00000"/>
                        </a:lnSpc>
                        <a:spcAft>
                          <a:spcPts val="0"/>
                        </a:spcAft>
                      </a:pPr>
                      <a:r>
                        <a:rPr lang="en-GB" sz="1600" dirty="0">
                          <a:effectLst/>
                          <a:latin typeface="Times New Roman" panose="02020603050405020304" pitchFamily="18" charset="0"/>
                          <a:cs typeface="Times New Roman" panose="02020603050405020304" pitchFamily="18" charset="0"/>
                        </a:rPr>
                        <a:t>OR</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00000"/>
                        </a:lnSpc>
                        <a:spcAft>
                          <a:spcPts val="0"/>
                        </a:spcAft>
                      </a:pPr>
                      <a:r>
                        <a:rPr lang="en-GB" sz="1600" dirty="0">
                          <a:effectLst/>
                          <a:latin typeface="Times New Roman" panose="02020603050405020304" pitchFamily="18" charset="0"/>
                          <a:cs typeface="Times New Roman" panose="02020603050405020304" pitchFamily="18" charset="0"/>
                        </a:rPr>
                        <a:t>Lower</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00000"/>
                        </a:lnSpc>
                        <a:spcAft>
                          <a:spcPts val="0"/>
                        </a:spcAft>
                      </a:pPr>
                      <a:r>
                        <a:rPr lang="en-GB" sz="1600" dirty="0">
                          <a:effectLst/>
                          <a:latin typeface="Times New Roman" panose="02020603050405020304" pitchFamily="18" charset="0"/>
                          <a:cs typeface="Times New Roman" panose="02020603050405020304" pitchFamily="18" charset="0"/>
                        </a:rPr>
                        <a:t>Upper</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37248265"/>
                  </a:ext>
                </a:extLst>
              </a:tr>
              <a:tr h="463698">
                <a:tc>
                  <a:txBody>
                    <a:bodyPr/>
                    <a:lstStyle/>
                    <a:p>
                      <a:pPr>
                        <a:lnSpc>
                          <a:spcPct val="100000"/>
                        </a:lnSpc>
                        <a:spcAft>
                          <a:spcPts val="0"/>
                        </a:spcAft>
                      </a:pPr>
                      <a:r>
                        <a:rPr lang="en-GB" sz="1600" dirty="0">
                          <a:effectLst/>
                          <a:latin typeface="Times New Roman" panose="02020603050405020304" pitchFamily="18" charset="0"/>
                          <a:cs typeface="Times New Roman" panose="02020603050405020304" pitchFamily="18" charset="0"/>
                        </a:rPr>
                        <a:t>A. Gender (Female: Male)</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38100" marR="38100" algn="r">
                        <a:lnSpc>
                          <a:spcPct val="100000"/>
                        </a:lnSpc>
                        <a:spcAft>
                          <a:spcPts val="0"/>
                        </a:spcAft>
                      </a:pPr>
                      <a:r>
                        <a:rPr lang="en-GB" sz="1600" dirty="0">
                          <a:effectLst/>
                          <a:latin typeface="Times New Roman" panose="02020603050405020304" pitchFamily="18" charset="0"/>
                          <a:cs typeface="Times New Roman" panose="02020603050405020304" pitchFamily="18" charset="0"/>
                        </a:rPr>
                        <a:t>1.618</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38100" marR="38100" algn="r">
                        <a:lnSpc>
                          <a:spcPct val="100000"/>
                        </a:lnSpc>
                        <a:spcAft>
                          <a:spcPts val="0"/>
                        </a:spcAft>
                      </a:pPr>
                      <a:r>
                        <a:rPr lang="en-GB" sz="1600" dirty="0">
                          <a:effectLst/>
                          <a:latin typeface="Times New Roman" panose="02020603050405020304" pitchFamily="18" charset="0"/>
                          <a:cs typeface="Times New Roman" panose="02020603050405020304" pitchFamily="18" charset="0"/>
                        </a:rPr>
                        <a:t>1.040</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38100" marR="38100" algn="r">
                        <a:lnSpc>
                          <a:spcPct val="100000"/>
                        </a:lnSpc>
                        <a:spcAft>
                          <a:spcPts val="0"/>
                        </a:spcAft>
                      </a:pPr>
                      <a:r>
                        <a:rPr lang="en-GB" sz="1600" dirty="0">
                          <a:effectLst/>
                          <a:latin typeface="Times New Roman" panose="02020603050405020304" pitchFamily="18" charset="0"/>
                          <a:cs typeface="Times New Roman" panose="02020603050405020304" pitchFamily="18" charset="0"/>
                        </a:rPr>
                        <a:t>2.516</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92925697"/>
                  </a:ext>
                </a:extLst>
              </a:tr>
              <a:tr h="463698">
                <a:tc>
                  <a:txBody>
                    <a:bodyPr/>
                    <a:lstStyle/>
                    <a:p>
                      <a:pPr>
                        <a:lnSpc>
                          <a:spcPct val="100000"/>
                        </a:lnSpc>
                        <a:spcAft>
                          <a:spcPts val="0"/>
                        </a:spcAft>
                      </a:pPr>
                      <a:r>
                        <a:rPr lang="en-GB" sz="1600" dirty="0">
                          <a:effectLst/>
                          <a:latin typeface="Times New Roman" panose="02020603050405020304" pitchFamily="18" charset="0"/>
                          <a:cs typeface="Times New Roman" panose="02020603050405020304" pitchFamily="18" charset="0"/>
                        </a:rPr>
                        <a:t>B.  Aged under 19 years of age? (16-18) (No: Yes)</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38100" marR="38100" algn="r">
                        <a:lnSpc>
                          <a:spcPct val="100000"/>
                        </a:lnSpc>
                        <a:spcAft>
                          <a:spcPts val="0"/>
                        </a:spcAft>
                      </a:pPr>
                      <a:r>
                        <a:rPr lang="en-GB" sz="1600" dirty="0">
                          <a:effectLst/>
                          <a:latin typeface="Times New Roman" panose="02020603050405020304" pitchFamily="18" charset="0"/>
                          <a:cs typeface="Times New Roman" panose="02020603050405020304" pitchFamily="18" charset="0"/>
                        </a:rPr>
                        <a:t>2.362</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38100" marR="38100" algn="r">
                        <a:lnSpc>
                          <a:spcPct val="100000"/>
                        </a:lnSpc>
                        <a:spcAft>
                          <a:spcPts val="0"/>
                        </a:spcAft>
                      </a:pPr>
                      <a:r>
                        <a:rPr lang="en-GB" sz="1600" dirty="0">
                          <a:effectLst/>
                          <a:latin typeface="Times New Roman" panose="02020603050405020304" pitchFamily="18" charset="0"/>
                          <a:cs typeface="Times New Roman" panose="02020603050405020304" pitchFamily="18" charset="0"/>
                        </a:rPr>
                        <a:t>1.549</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38100" marR="38100" algn="r">
                        <a:lnSpc>
                          <a:spcPct val="100000"/>
                        </a:lnSpc>
                        <a:spcAft>
                          <a:spcPts val="0"/>
                        </a:spcAft>
                      </a:pPr>
                      <a:r>
                        <a:rPr lang="en-GB" sz="1600" dirty="0">
                          <a:effectLst/>
                          <a:latin typeface="Times New Roman" panose="02020603050405020304" pitchFamily="18" charset="0"/>
                          <a:cs typeface="Times New Roman" panose="02020603050405020304" pitchFamily="18" charset="0"/>
                        </a:rPr>
                        <a:t>3.602</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46657187"/>
                  </a:ext>
                </a:extLst>
              </a:tr>
              <a:tr h="594673">
                <a:tc>
                  <a:txBody>
                    <a:bodyPr/>
                    <a:lstStyle/>
                    <a:p>
                      <a:pPr>
                        <a:lnSpc>
                          <a:spcPct val="100000"/>
                        </a:lnSpc>
                        <a:spcAft>
                          <a:spcPts val="0"/>
                        </a:spcAft>
                      </a:pPr>
                      <a:r>
                        <a:rPr lang="en-GB" sz="1600" dirty="0">
                          <a:effectLst/>
                          <a:latin typeface="Times New Roman" panose="02020603050405020304" pitchFamily="18" charset="0"/>
                          <a:cs typeface="Times New Roman" panose="02020603050405020304" pitchFamily="18" charset="0"/>
                        </a:rPr>
                        <a:t>H. Close family members drink alcohol every day? </a:t>
                      </a:r>
                    </a:p>
                    <a:p>
                      <a:pPr>
                        <a:lnSpc>
                          <a:spcPct val="100000"/>
                        </a:lnSpc>
                        <a:spcAft>
                          <a:spcPts val="0"/>
                        </a:spcAft>
                      </a:pPr>
                      <a:r>
                        <a:rPr lang="en-GB" sz="1600" dirty="0">
                          <a:effectLst/>
                          <a:latin typeface="Times New Roman" panose="02020603050405020304" pitchFamily="18" charset="0"/>
                          <a:cs typeface="Times New Roman" panose="02020603050405020304" pitchFamily="18" charset="0"/>
                        </a:rPr>
                        <a:t>(Yes: No)</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38100" marR="38100" algn="r">
                        <a:lnSpc>
                          <a:spcPct val="100000"/>
                        </a:lnSpc>
                        <a:spcAft>
                          <a:spcPts val="0"/>
                        </a:spcAft>
                      </a:pPr>
                      <a:r>
                        <a:rPr lang="en-GB" sz="1600" dirty="0">
                          <a:effectLst/>
                          <a:latin typeface="Times New Roman" panose="02020603050405020304" pitchFamily="18" charset="0"/>
                          <a:cs typeface="Times New Roman" panose="02020603050405020304" pitchFamily="18" charset="0"/>
                        </a:rPr>
                        <a:t>2.622</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38100" marR="38100" algn="r">
                        <a:lnSpc>
                          <a:spcPct val="100000"/>
                        </a:lnSpc>
                        <a:spcAft>
                          <a:spcPts val="0"/>
                        </a:spcAft>
                      </a:pPr>
                      <a:r>
                        <a:rPr lang="en-GB" sz="1600" dirty="0">
                          <a:effectLst/>
                          <a:latin typeface="Times New Roman" panose="02020603050405020304" pitchFamily="18" charset="0"/>
                          <a:cs typeface="Times New Roman" panose="02020603050405020304" pitchFamily="18" charset="0"/>
                        </a:rPr>
                        <a:t>1.502</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38100" marR="38100" algn="r">
                        <a:lnSpc>
                          <a:spcPct val="100000"/>
                        </a:lnSpc>
                        <a:spcAft>
                          <a:spcPts val="0"/>
                        </a:spcAft>
                      </a:pPr>
                      <a:r>
                        <a:rPr lang="en-GB" sz="1600" dirty="0">
                          <a:effectLst/>
                          <a:latin typeface="Times New Roman" panose="02020603050405020304" pitchFamily="18" charset="0"/>
                          <a:cs typeface="Times New Roman" panose="02020603050405020304" pitchFamily="18" charset="0"/>
                        </a:rPr>
                        <a:t>4.577</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893350747"/>
                  </a:ext>
                </a:extLst>
              </a:tr>
              <a:tr h="818948">
                <a:tc>
                  <a:txBody>
                    <a:bodyPr/>
                    <a:lstStyle/>
                    <a:p>
                      <a:pPr>
                        <a:lnSpc>
                          <a:spcPct val="100000"/>
                        </a:lnSpc>
                        <a:spcAft>
                          <a:spcPts val="0"/>
                        </a:spcAft>
                      </a:pPr>
                      <a:r>
                        <a:rPr lang="en-GB" sz="1600" dirty="0">
                          <a:effectLst/>
                          <a:latin typeface="Times New Roman" panose="02020603050405020304" pitchFamily="18" charset="0"/>
                          <a:cs typeface="Times New Roman" panose="02020603050405020304" pitchFamily="18" charset="0"/>
                        </a:rPr>
                        <a:t>I. Do the drinking habits of friends or family affect your decision to have a drink or not to drink? </a:t>
                      </a:r>
                    </a:p>
                    <a:p>
                      <a:pPr>
                        <a:lnSpc>
                          <a:spcPct val="100000"/>
                        </a:lnSpc>
                        <a:spcAft>
                          <a:spcPts val="0"/>
                        </a:spcAft>
                      </a:pPr>
                      <a:r>
                        <a:rPr lang="en-GB" sz="1600" dirty="0">
                          <a:effectLst/>
                          <a:latin typeface="Times New Roman" panose="02020603050405020304" pitchFamily="18" charset="0"/>
                          <a:cs typeface="Times New Roman" panose="02020603050405020304" pitchFamily="18" charset="0"/>
                        </a:rPr>
                        <a:t>(Yes: No)</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38100" marR="38100" algn="r">
                        <a:lnSpc>
                          <a:spcPct val="100000"/>
                        </a:lnSpc>
                        <a:spcAft>
                          <a:spcPts val="0"/>
                        </a:spcAft>
                      </a:pPr>
                      <a:r>
                        <a:rPr lang="en-GB" sz="1600" dirty="0">
                          <a:effectLst/>
                          <a:latin typeface="Times New Roman" panose="02020603050405020304" pitchFamily="18" charset="0"/>
                          <a:cs typeface="Times New Roman" panose="02020603050405020304" pitchFamily="18" charset="0"/>
                        </a:rPr>
                        <a:t>2.051</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38100" marR="38100" algn="r">
                        <a:lnSpc>
                          <a:spcPct val="100000"/>
                        </a:lnSpc>
                        <a:spcAft>
                          <a:spcPts val="0"/>
                        </a:spcAft>
                      </a:pPr>
                      <a:r>
                        <a:rPr lang="en-GB" sz="1600" dirty="0">
                          <a:effectLst/>
                          <a:latin typeface="Times New Roman" panose="02020603050405020304" pitchFamily="18" charset="0"/>
                          <a:cs typeface="Times New Roman" panose="02020603050405020304" pitchFamily="18" charset="0"/>
                        </a:rPr>
                        <a:t>1.354</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38100" marR="38100" algn="r">
                        <a:lnSpc>
                          <a:spcPct val="100000"/>
                        </a:lnSpc>
                        <a:spcAft>
                          <a:spcPts val="0"/>
                        </a:spcAft>
                      </a:pPr>
                      <a:r>
                        <a:rPr lang="en-GB" sz="1600" dirty="0">
                          <a:effectLst/>
                          <a:latin typeface="Times New Roman" panose="02020603050405020304" pitchFamily="18" charset="0"/>
                          <a:cs typeface="Times New Roman" panose="02020603050405020304" pitchFamily="18" charset="0"/>
                        </a:rPr>
                        <a:t>3.107</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276374538"/>
                  </a:ext>
                </a:extLst>
              </a:tr>
              <a:tr h="386703">
                <a:tc>
                  <a:txBody>
                    <a:bodyPr/>
                    <a:lstStyle/>
                    <a:p>
                      <a:pPr>
                        <a:lnSpc>
                          <a:spcPct val="100000"/>
                        </a:lnSpc>
                        <a:spcAft>
                          <a:spcPts val="0"/>
                        </a:spcAft>
                      </a:pPr>
                      <a:r>
                        <a:rPr lang="en-GB" sz="1600" dirty="0">
                          <a:effectLst/>
                          <a:latin typeface="Times New Roman" panose="02020603050405020304" pitchFamily="18" charset="0"/>
                          <a:cs typeface="Times New Roman" panose="02020603050405020304" pitchFamily="18" charset="0"/>
                        </a:rPr>
                        <a:t>Constant</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38100" marR="38100" algn="r">
                        <a:lnSpc>
                          <a:spcPct val="100000"/>
                        </a:lnSpc>
                        <a:spcAft>
                          <a:spcPts val="0"/>
                        </a:spcAft>
                      </a:pPr>
                      <a:r>
                        <a:rPr lang="en-GB" sz="1600" dirty="0">
                          <a:effectLst/>
                          <a:latin typeface="Times New Roman" panose="02020603050405020304" pitchFamily="18" charset="0"/>
                          <a:cs typeface="Times New Roman" panose="02020603050405020304" pitchFamily="18" charset="0"/>
                        </a:rPr>
                        <a:t>.414</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0000"/>
                        </a:lnSpc>
                        <a:spcAft>
                          <a:spcPts val="0"/>
                        </a:spcAft>
                      </a:pPr>
                      <a:r>
                        <a:rPr lang="en-GB" sz="1600" dirty="0">
                          <a:effectLst/>
                          <a:latin typeface="Times New Roman" panose="02020603050405020304" pitchFamily="18" charset="0"/>
                          <a:cs typeface="Times New Roman" panose="02020603050405020304" pitchFamily="18" charset="0"/>
                        </a:rPr>
                        <a:t> </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0000"/>
                        </a:lnSpc>
                        <a:spcAft>
                          <a:spcPts val="0"/>
                        </a:spcAft>
                      </a:pPr>
                      <a:r>
                        <a:rPr lang="en-GB" sz="1600" dirty="0">
                          <a:effectLst/>
                          <a:latin typeface="Times New Roman" panose="02020603050405020304" pitchFamily="18" charset="0"/>
                          <a:cs typeface="Times New Roman" panose="02020603050405020304" pitchFamily="18" charset="0"/>
                        </a:rPr>
                        <a:t> </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192496938"/>
                  </a:ext>
                </a:extLst>
              </a:tr>
              <a:tr h="5617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rPr>
                        <a:t>Enser et al. (2017)</a:t>
                      </a:r>
                      <a:endParaRPr lang="en-GB" sz="1100" dirty="0">
                        <a:solidFill>
                          <a:schemeClr val="tx1"/>
                        </a:solidFill>
                        <a:latin typeface="Times New Roman" panose="02020603050405020304" pitchFamily="18" charset="0"/>
                        <a:cs typeface="Times New Roman" panose="02020603050405020304" pitchFamily="18" charset="0"/>
                      </a:endParaRPr>
                    </a:p>
                    <a:p>
                      <a:pPr>
                        <a:lnSpc>
                          <a:spcPct val="100000"/>
                        </a:lnSpc>
                        <a:spcAft>
                          <a:spcPts val="0"/>
                        </a:spcAft>
                      </a:pP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38100" marR="38100" algn="r">
                        <a:lnSpc>
                          <a:spcPct val="100000"/>
                        </a:lnSpc>
                        <a:spcAft>
                          <a:spcPts val="0"/>
                        </a:spcAft>
                      </a:pP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0000"/>
                        </a:lnSpc>
                        <a:spcAft>
                          <a:spcPts val="0"/>
                        </a:spcAft>
                      </a:pP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0000"/>
                        </a:lnSpc>
                        <a:spcAft>
                          <a:spcPts val="0"/>
                        </a:spcAft>
                      </a:pP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4374217"/>
                  </a:ext>
                </a:extLst>
              </a:tr>
            </a:tbl>
          </a:graphicData>
        </a:graphic>
      </p:graphicFrame>
      <p:sp>
        <p:nvSpPr>
          <p:cNvPr id="3" name="Title 2"/>
          <p:cNvSpPr>
            <a:spLocks noGrp="1"/>
          </p:cNvSpPr>
          <p:nvPr>
            <p:ph type="title"/>
          </p:nvPr>
        </p:nvSpPr>
        <p:spPr/>
        <p:txBody>
          <a:bodyPr>
            <a:normAutofit/>
          </a:bodyPr>
          <a:lstStyle/>
          <a:p>
            <a:r>
              <a:rPr lang="en-GB" dirty="0">
                <a:solidFill>
                  <a:schemeClr val="accent6">
                    <a:lumMod val="20000"/>
                    <a:lumOff val="80000"/>
                  </a:schemeClr>
                </a:solidFill>
                <a:latin typeface="Times New Roman" panose="02020603050405020304" pitchFamily="18" charset="0"/>
                <a:cs typeface="Times New Roman" panose="02020603050405020304" pitchFamily="18" charset="0"/>
              </a:rPr>
              <a:t>Four key drivers for ARC harm</a:t>
            </a:r>
          </a:p>
        </p:txBody>
      </p:sp>
      <p:sp>
        <p:nvSpPr>
          <p:cNvPr id="5" name="Rectangle 1"/>
          <p:cNvSpPr>
            <a:spLocks noChangeArrowheads="1"/>
          </p:cNvSpPr>
          <p:nvPr/>
        </p:nvSpPr>
        <p:spPr bwMode="auto">
          <a:xfrm>
            <a:off x="-1315268" y="105489"/>
            <a:ext cx="11401266"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dirty="0">
                <a:ln>
                  <a:noFill/>
                </a:ln>
                <a:solidFill>
                  <a:schemeClr val="tx1"/>
                </a:solidFill>
                <a:effectLst/>
                <a:latin typeface="Times" panose="02020603050405020304" pitchFamily="18" charset="0"/>
                <a:ea typeface="Times New Roman" panose="02020603050405020304" pitchFamily="18" charset="0"/>
                <a:cs typeface="Times New Roman" panose="02020603050405020304" pitchFamily="18" charset="0"/>
              </a:rPr>
              <a:t> </a:t>
            </a: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29468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0648"/>
            <a:ext cx="7772400" cy="892696"/>
          </a:xfrm>
        </p:spPr>
        <p:txBody>
          <a:bodyPr>
            <a:normAutofit/>
          </a:bodyPr>
          <a:lstStyle/>
          <a:p>
            <a:r>
              <a:rPr lang="en-GB"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Categories of ARC harm</a:t>
            </a:r>
          </a:p>
        </p:txBody>
      </p:sp>
      <p:sp>
        <p:nvSpPr>
          <p:cNvPr id="3" name="Subtitle 2"/>
          <p:cNvSpPr>
            <a:spLocks noGrp="1"/>
          </p:cNvSpPr>
          <p:nvPr>
            <p:ph type="subTitle" idx="1"/>
          </p:nvPr>
        </p:nvSpPr>
        <p:spPr>
          <a:xfrm>
            <a:off x="251520" y="1268760"/>
            <a:ext cx="8640960" cy="5136464"/>
          </a:xfrm>
          <a:solidFill>
            <a:schemeClr val="accent1">
              <a:lumMod val="20000"/>
              <a:lumOff val="80000"/>
            </a:schemeClr>
          </a:solidFill>
        </p:spPr>
        <p:style>
          <a:lnRef idx="1">
            <a:schemeClr val="accent4"/>
          </a:lnRef>
          <a:fillRef idx="3">
            <a:schemeClr val="accent4"/>
          </a:fillRef>
          <a:effectRef idx="2">
            <a:schemeClr val="accent4"/>
          </a:effectRef>
          <a:fontRef idx="minor">
            <a:schemeClr val="lt1"/>
          </a:fontRef>
        </p:style>
        <p:txBody>
          <a:bodyPr>
            <a:normAutofit fontScale="77500" lnSpcReduction="20000"/>
          </a:bodyPr>
          <a:lstStyle/>
          <a:p>
            <a:pPr algn="l"/>
            <a:endParaRPr lang="en-GB" sz="1900" b="1" dirty="0">
              <a:solidFill>
                <a:schemeClr val="accent6">
                  <a:lumMod val="50000"/>
                </a:schemeClr>
              </a:solidFill>
              <a:latin typeface="Times New Roman" panose="02020603050405020304" pitchFamily="18" charset="0"/>
              <a:cs typeface="Times New Roman" panose="02020603050405020304" pitchFamily="18" charset="0"/>
            </a:endParaRPr>
          </a:p>
          <a:p>
            <a:pPr algn="l"/>
            <a:r>
              <a:rPr lang="en-GB" sz="1900" b="1" dirty="0">
                <a:solidFill>
                  <a:schemeClr val="accent6">
                    <a:lumMod val="50000"/>
                  </a:schemeClr>
                </a:solidFill>
                <a:latin typeface="Times New Roman" panose="02020603050405020304" pitchFamily="18" charset="0"/>
                <a:cs typeface="Times New Roman" panose="02020603050405020304" pitchFamily="18" charset="0"/>
              </a:rPr>
              <a:t>NUISANCE</a:t>
            </a:r>
            <a:r>
              <a:rPr lang="en-GB" sz="1900" dirty="0">
                <a:solidFill>
                  <a:schemeClr val="accent6">
                    <a:lumMod val="50000"/>
                  </a:schemeClr>
                </a:solidFill>
                <a:latin typeface="Times New Roman" panose="02020603050405020304" pitchFamily="18" charset="0"/>
                <a:cs typeface="Times New Roman" panose="02020603050405020304" pitchFamily="18" charset="0"/>
              </a:rPr>
              <a:t> (Disturbance by and exasperation with irresponsible/careless/selfish behaviours of drinkers.  Lost sleep, lost study, lost opportunities).  </a:t>
            </a:r>
          </a:p>
          <a:p>
            <a:pPr algn="l"/>
            <a:r>
              <a:rPr lang="en-GB" sz="1900" dirty="0">
                <a:solidFill>
                  <a:schemeClr val="accent6">
                    <a:lumMod val="50000"/>
                  </a:schemeClr>
                </a:solidFill>
                <a:latin typeface="Times New Roman" panose="02020603050405020304" pitchFamily="18" charset="0"/>
                <a:cs typeface="Times New Roman" panose="02020603050405020304" pitchFamily="18" charset="0"/>
              </a:rPr>
              <a:t> </a:t>
            </a:r>
          </a:p>
          <a:p>
            <a:pPr algn="l"/>
            <a:r>
              <a:rPr lang="en-GB" sz="1900" b="1" dirty="0">
                <a:solidFill>
                  <a:schemeClr val="accent6">
                    <a:lumMod val="50000"/>
                  </a:schemeClr>
                </a:solidFill>
                <a:latin typeface="Times New Roman" panose="02020603050405020304" pitchFamily="18" charset="0"/>
                <a:cs typeface="Times New Roman" panose="02020603050405020304" pitchFamily="18" charset="0"/>
              </a:rPr>
              <a:t>TOLERANCE/ACCOMMODATION</a:t>
            </a:r>
            <a:r>
              <a:rPr lang="en-GB" sz="1900" dirty="0">
                <a:solidFill>
                  <a:schemeClr val="accent6">
                    <a:lumMod val="50000"/>
                  </a:schemeClr>
                </a:solidFill>
                <a:latin typeface="Times New Roman" panose="02020603050405020304" pitchFamily="18" charset="0"/>
                <a:cs typeface="Times New Roman" panose="02020603050405020304" pitchFamily="18" charset="0"/>
              </a:rPr>
              <a:t> (Coping with unacceptable behaviour from drinkers by accepting it and adjusting one’s own life to accommodate it).</a:t>
            </a:r>
          </a:p>
          <a:p>
            <a:pPr algn="l"/>
            <a:r>
              <a:rPr lang="en-GB" sz="1900" dirty="0">
                <a:solidFill>
                  <a:schemeClr val="accent6">
                    <a:lumMod val="50000"/>
                  </a:schemeClr>
                </a:solidFill>
                <a:latin typeface="Times New Roman" panose="02020603050405020304" pitchFamily="18" charset="0"/>
                <a:cs typeface="Times New Roman" panose="02020603050405020304" pitchFamily="18" charset="0"/>
              </a:rPr>
              <a:t> </a:t>
            </a:r>
            <a:endParaRPr lang="en-GB" sz="1900" b="1" dirty="0">
              <a:solidFill>
                <a:schemeClr val="accent6">
                  <a:lumMod val="50000"/>
                </a:schemeClr>
              </a:solidFill>
              <a:latin typeface="Times New Roman" panose="02020603050405020304" pitchFamily="18" charset="0"/>
              <a:cs typeface="Times New Roman" panose="02020603050405020304" pitchFamily="18" charset="0"/>
            </a:endParaRPr>
          </a:p>
          <a:p>
            <a:pPr algn="l"/>
            <a:r>
              <a:rPr lang="en-GB" sz="1900" b="1" dirty="0">
                <a:solidFill>
                  <a:schemeClr val="accent6">
                    <a:lumMod val="50000"/>
                  </a:schemeClr>
                </a:solidFill>
                <a:latin typeface="Times New Roman" panose="02020603050405020304" pitchFamily="18" charset="0"/>
                <a:cs typeface="Times New Roman" panose="02020603050405020304" pitchFamily="18" charset="0"/>
              </a:rPr>
              <a:t>PRESSURE </a:t>
            </a:r>
            <a:r>
              <a:rPr lang="en-GB" sz="1900" dirty="0">
                <a:solidFill>
                  <a:schemeClr val="accent6">
                    <a:lumMod val="50000"/>
                  </a:schemeClr>
                </a:solidFill>
                <a:latin typeface="Times New Roman" panose="02020603050405020304" pitchFamily="18" charset="0"/>
                <a:cs typeface="Times New Roman" panose="02020603050405020304" pitchFamily="18" charset="0"/>
              </a:rPr>
              <a:t>(Pressure into unwanted situations from drinkers, to conform to perceived group norms,  peer pressure to drink heavily, drink-related sexual pressure).</a:t>
            </a:r>
          </a:p>
          <a:p>
            <a:pPr algn="l"/>
            <a:r>
              <a:rPr lang="en-GB" sz="1900" dirty="0">
                <a:solidFill>
                  <a:schemeClr val="accent6">
                    <a:lumMod val="50000"/>
                  </a:schemeClr>
                </a:solidFill>
                <a:latin typeface="Times New Roman" panose="02020603050405020304" pitchFamily="18" charset="0"/>
                <a:cs typeface="Times New Roman" panose="02020603050405020304" pitchFamily="18" charset="0"/>
              </a:rPr>
              <a:t> </a:t>
            </a:r>
          </a:p>
          <a:p>
            <a:pPr algn="l"/>
            <a:r>
              <a:rPr lang="en-GB" sz="1900" b="1" dirty="0">
                <a:solidFill>
                  <a:schemeClr val="accent6">
                    <a:lumMod val="50000"/>
                  </a:schemeClr>
                </a:solidFill>
                <a:latin typeface="Times New Roman" panose="02020603050405020304" pitchFamily="18" charset="0"/>
                <a:cs typeface="Times New Roman" panose="02020603050405020304" pitchFamily="18" charset="0"/>
              </a:rPr>
              <a:t>UNSOUGHT RESPONSIBILITY </a:t>
            </a:r>
            <a:r>
              <a:rPr lang="en-GB" sz="1900" dirty="0">
                <a:solidFill>
                  <a:schemeClr val="accent6">
                    <a:lumMod val="50000"/>
                  </a:schemeClr>
                </a:solidFill>
                <a:latin typeface="Times New Roman" panose="02020603050405020304" pitchFamily="18" charset="0"/>
                <a:cs typeface="Times New Roman" panose="02020603050405020304" pitchFamily="18" charset="0"/>
              </a:rPr>
              <a:t>(Caring for/cleaning up after drunk friends and family, rescuing drunk friends from arguments and fights, taking them to A&amp;E, parenting drunk parents).</a:t>
            </a:r>
          </a:p>
          <a:p>
            <a:pPr algn="l"/>
            <a:r>
              <a:rPr lang="en-GB" sz="1900" dirty="0">
                <a:solidFill>
                  <a:schemeClr val="accent6">
                    <a:lumMod val="50000"/>
                  </a:schemeClr>
                </a:solidFill>
                <a:latin typeface="Times New Roman" panose="02020603050405020304" pitchFamily="18" charset="0"/>
                <a:cs typeface="Times New Roman" panose="02020603050405020304" pitchFamily="18" charset="0"/>
              </a:rPr>
              <a:t> </a:t>
            </a:r>
            <a:endParaRPr lang="en-GB" sz="1900" b="1" dirty="0">
              <a:solidFill>
                <a:schemeClr val="accent6">
                  <a:lumMod val="50000"/>
                </a:schemeClr>
              </a:solidFill>
              <a:latin typeface="Times New Roman" panose="02020603050405020304" pitchFamily="18" charset="0"/>
              <a:cs typeface="Times New Roman" panose="02020603050405020304" pitchFamily="18" charset="0"/>
            </a:endParaRPr>
          </a:p>
          <a:p>
            <a:pPr algn="l"/>
            <a:r>
              <a:rPr lang="en-GB" sz="1900" b="1" dirty="0">
                <a:solidFill>
                  <a:schemeClr val="accent6">
                    <a:lumMod val="50000"/>
                  </a:schemeClr>
                </a:solidFill>
                <a:latin typeface="Times New Roman" panose="02020603050405020304" pitchFamily="18" charset="0"/>
                <a:cs typeface="Times New Roman" panose="02020603050405020304" pitchFamily="18" charset="0"/>
              </a:rPr>
              <a:t>PSYCHOLOGICAL HARM </a:t>
            </a:r>
            <a:r>
              <a:rPr lang="en-GB" sz="1900" dirty="0">
                <a:solidFill>
                  <a:schemeClr val="accent6">
                    <a:lumMod val="50000"/>
                  </a:schemeClr>
                </a:solidFill>
                <a:latin typeface="Times New Roman" panose="02020603050405020304" pitchFamily="18" charset="0"/>
                <a:cs typeface="Times New Roman" panose="02020603050405020304" pitchFamily="18" charset="0"/>
              </a:rPr>
              <a:t>(Stressed directly by drinker’s damaging behaviour, worry about drinker’s health, bereavement caused by alcohol).</a:t>
            </a:r>
          </a:p>
          <a:p>
            <a:pPr algn="l"/>
            <a:r>
              <a:rPr lang="en-GB" sz="1900" dirty="0">
                <a:solidFill>
                  <a:schemeClr val="accent6">
                    <a:lumMod val="50000"/>
                  </a:schemeClr>
                </a:solidFill>
                <a:latin typeface="Times New Roman" panose="02020603050405020304" pitchFamily="18" charset="0"/>
                <a:cs typeface="Times New Roman" panose="02020603050405020304" pitchFamily="18" charset="0"/>
              </a:rPr>
              <a:t> </a:t>
            </a:r>
          </a:p>
          <a:p>
            <a:pPr algn="l"/>
            <a:r>
              <a:rPr lang="en-GB" sz="1900" b="1" dirty="0">
                <a:solidFill>
                  <a:schemeClr val="accent6">
                    <a:lumMod val="50000"/>
                  </a:schemeClr>
                </a:solidFill>
                <a:latin typeface="Times New Roman" panose="02020603050405020304" pitchFamily="18" charset="0"/>
                <a:cs typeface="Times New Roman" panose="02020603050405020304" pitchFamily="18" charset="0"/>
              </a:rPr>
              <a:t>ACUTE INJURY/PHYSCAL HARM </a:t>
            </a:r>
            <a:r>
              <a:rPr lang="en-GB" sz="1900" dirty="0">
                <a:solidFill>
                  <a:schemeClr val="accent6">
                    <a:lumMod val="50000"/>
                  </a:schemeClr>
                </a:solidFill>
                <a:latin typeface="Times New Roman" panose="02020603050405020304" pitchFamily="18" charset="0"/>
                <a:cs typeface="Times New Roman" panose="02020603050405020304" pitchFamily="18" charset="0"/>
              </a:rPr>
              <a:t>(Deliberate or ‘accidental’ injury caused by a drinker - aggression, attacks, fights, drink driving and drink spiking incidents.</a:t>
            </a:r>
          </a:p>
          <a:p>
            <a:pPr algn="l"/>
            <a:r>
              <a:rPr lang="en-GB" sz="1900" dirty="0">
                <a:solidFill>
                  <a:schemeClr val="accent6">
                    <a:lumMod val="50000"/>
                  </a:schemeClr>
                </a:solidFill>
                <a:latin typeface="Times New Roman" panose="02020603050405020304" pitchFamily="18" charset="0"/>
                <a:cs typeface="Times New Roman" panose="02020603050405020304" pitchFamily="18" charset="0"/>
              </a:rPr>
              <a:t> </a:t>
            </a:r>
          </a:p>
          <a:p>
            <a:pPr algn="l"/>
            <a:r>
              <a:rPr lang="en-GB" sz="1900" b="1" dirty="0">
                <a:solidFill>
                  <a:schemeClr val="accent6">
                    <a:lumMod val="50000"/>
                  </a:schemeClr>
                </a:solidFill>
                <a:latin typeface="Times New Roman" panose="02020603050405020304" pitchFamily="18" charset="0"/>
                <a:cs typeface="Times New Roman" panose="02020603050405020304" pitchFamily="18" charset="0"/>
              </a:rPr>
              <a:t>RELATIONSHIP HARM </a:t>
            </a:r>
            <a:r>
              <a:rPr lang="en-GB" sz="1900" dirty="0">
                <a:solidFill>
                  <a:schemeClr val="accent6">
                    <a:lumMod val="50000"/>
                  </a:schemeClr>
                </a:solidFill>
                <a:latin typeface="Times New Roman" panose="02020603050405020304" pitchFamily="18" charset="0"/>
                <a:cs typeface="Times New Roman" panose="02020603050405020304" pitchFamily="18" charset="0"/>
              </a:rPr>
              <a:t>(Conflict, degradation or severance in relationship with friend, family or partner caused by their injurious behaviour when drinking).</a:t>
            </a:r>
          </a:p>
          <a:p>
            <a:pPr algn="l"/>
            <a:endParaRPr lang="en-GB" sz="1900" dirty="0">
              <a:solidFill>
                <a:schemeClr val="accent6">
                  <a:lumMod val="50000"/>
                </a:schemeClr>
              </a:solidFill>
              <a:latin typeface="Times New Roman" panose="02020603050405020304" pitchFamily="18" charset="0"/>
              <a:cs typeface="Times New Roman" panose="02020603050405020304" pitchFamily="18" charset="0"/>
            </a:endParaRPr>
          </a:p>
          <a:p>
            <a:r>
              <a:rPr lang="en-GB" sz="1400" dirty="0">
                <a:solidFill>
                  <a:schemeClr val="tx1"/>
                </a:solidFill>
              </a:rPr>
              <a:t>Enser et al. (2017)</a:t>
            </a:r>
            <a:endParaRPr lang="en-GB" sz="1400" dirty="0">
              <a:solidFill>
                <a:schemeClr val="tx1"/>
              </a:solidFill>
              <a:latin typeface="Times New Roman" panose="02020603050405020304" pitchFamily="18" charset="0"/>
              <a:cs typeface="Times New Roman" panose="02020603050405020304" pitchFamily="18" charset="0"/>
            </a:endParaRPr>
          </a:p>
          <a:p>
            <a:r>
              <a:rPr lang="en-GB" sz="1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7633744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70757" y="290633"/>
            <a:ext cx="5040560" cy="6264696"/>
          </a:xfrm>
          <a:prstGeom prst="rect">
            <a:avLst/>
          </a:prstGeom>
        </p:spPr>
      </p:pic>
      <p:sp>
        <p:nvSpPr>
          <p:cNvPr id="5" name="TextBox 4"/>
          <p:cNvSpPr txBox="1"/>
          <p:nvPr/>
        </p:nvSpPr>
        <p:spPr>
          <a:xfrm>
            <a:off x="2315767" y="5193192"/>
            <a:ext cx="5705486" cy="1607491"/>
          </a:xfrm>
          <a:prstGeom prst="rect">
            <a:avLst/>
          </a:prstGeom>
          <a:noFill/>
        </p:spPr>
        <p:txBody>
          <a:bodyPr wrap="square" rtlCol="0">
            <a:spAutoFit/>
          </a:bodyPr>
          <a:lstStyle/>
          <a:p>
            <a:pPr fontAlgn="t"/>
            <a:r>
              <a:rPr lang="en-GB" sz="1400" b="1" dirty="0">
                <a:latin typeface="Times New Roman" panose="02020603050405020304" pitchFamily="18" charset="0"/>
                <a:cs typeface="Times New Roman" panose="02020603050405020304" pitchFamily="18" charset="0"/>
              </a:rPr>
              <a:t>RELATIONSHIP HARM </a:t>
            </a:r>
          </a:p>
          <a:p>
            <a:pPr fontAlgn="t"/>
            <a:r>
              <a:rPr lang="en-GB" sz="1400" b="1" dirty="0">
                <a:latin typeface="Times New Roman" panose="02020603050405020304" pitchFamily="18" charset="0"/>
                <a:cs typeface="Times New Roman" panose="02020603050405020304" pitchFamily="18" charset="0"/>
              </a:rPr>
              <a:t>	Conflict </a:t>
            </a:r>
          </a:p>
          <a:p>
            <a:pPr fontAlgn="t"/>
            <a:r>
              <a:rPr lang="en-GB" sz="1400" b="1" dirty="0">
                <a:latin typeface="Times New Roman" panose="02020603050405020304" pitchFamily="18" charset="0"/>
                <a:cs typeface="Times New Roman" panose="02020603050405020304" pitchFamily="18" charset="0"/>
              </a:rPr>
              <a:t>		Degradation</a:t>
            </a:r>
          </a:p>
          <a:p>
            <a:pPr fontAlgn="t"/>
            <a:r>
              <a:rPr lang="en-GB" sz="1400" b="1" dirty="0">
                <a:latin typeface="Times New Roman" panose="02020603050405020304" pitchFamily="18" charset="0"/>
                <a:cs typeface="Times New Roman" panose="02020603050405020304" pitchFamily="18" charset="0"/>
              </a:rPr>
              <a:t>			 Severance</a:t>
            </a:r>
          </a:p>
          <a:p>
            <a:pPr fontAlgn="t"/>
            <a:r>
              <a:rPr lang="en-GB" sz="1400" b="1" dirty="0">
                <a:latin typeface="Times New Roman" panose="02020603050405020304" pitchFamily="18" charset="0"/>
                <a:cs typeface="Times New Roman" panose="02020603050405020304" pitchFamily="18" charset="0"/>
              </a:rPr>
              <a:t>	Lost opportunities</a:t>
            </a:r>
          </a:p>
          <a:p>
            <a:pPr fontAlgn="t"/>
            <a:r>
              <a:rPr lang="en-GB" sz="1600" b="1" dirty="0">
                <a:latin typeface="Times New Roman" panose="02020603050405020304" pitchFamily="18" charset="0"/>
                <a:cs typeface="Times New Roman" panose="02020603050405020304" pitchFamily="18" charset="0"/>
              </a:rPr>
              <a:t>		</a:t>
            </a:r>
            <a:r>
              <a:rPr lang="en-GB" sz="831" b="1" dirty="0">
                <a:latin typeface="Times New Roman" panose="02020603050405020304" pitchFamily="18" charset="0"/>
                <a:cs typeface="Times New Roman" panose="02020603050405020304" pitchFamily="18" charset="0"/>
              </a:rPr>
              <a:t>	</a:t>
            </a:r>
            <a:endParaRPr lang="en-GB" sz="831" dirty="0">
              <a:latin typeface="Times New Roman" panose="02020603050405020304" pitchFamily="18" charset="0"/>
              <a:cs typeface="Times New Roman" panose="02020603050405020304" pitchFamily="18" charset="0"/>
            </a:endParaRPr>
          </a:p>
          <a:p>
            <a:r>
              <a:rPr lang="en-GB" sz="1246" dirty="0"/>
              <a:t>	</a:t>
            </a:r>
          </a:p>
        </p:txBody>
      </p:sp>
      <p:sp>
        <p:nvSpPr>
          <p:cNvPr id="6" name="TextBox 5"/>
          <p:cNvSpPr txBox="1"/>
          <p:nvPr/>
        </p:nvSpPr>
        <p:spPr>
          <a:xfrm>
            <a:off x="2555776" y="692586"/>
            <a:ext cx="3435923" cy="1361270"/>
          </a:xfrm>
          <a:prstGeom prst="rect">
            <a:avLst/>
          </a:prstGeom>
          <a:noFill/>
        </p:spPr>
        <p:txBody>
          <a:bodyPr wrap="square" rtlCol="0">
            <a:spAutoFit/>
          </a:bodyPr>
          <a:lstStyle/>
          <a:p>
            <a:pPr fontAlgn="t"/>
            <a:r>
              <a:rPr lang="en-GB" sz="1246" b="1" dirty="0"/>
              <a:t> </a:t>
            </a:r>
            <a:endParaRPr lang="en-GB" sz="1246" dirty="0"/>
          </a:p>
          <a:p>
            <a:pPr fontAlgn="t"/>
            <a:r>
              <a:rPr lang="en-GB" sz="1400" b="1" dirty="0">
                <a:latin typeface="Times New Roman" panose="02020603050405020304" pitchFamily="18" charset="0"/>
                <a:cs typeface="Times New Roman" panose="02020603050405020304" pitchFamily="18" charset="0"/>
              </a:rPr>
              <a:t>NUISANCE</a:t>
            </a:r>
          </a:p>
          <a:p>
            <a:pPr fontAlgn="t"/>
            <a:r>
              <a:rPr lang="en-GB" sz="1400" b="1" dirty="0">
                <a:latin typeface="Times New Roman" panose="02020603050405020304" pitchFamily="18" charset="0"/>
                <a:cs typeface="Times New Roman" panose="02020603050405020304" pitchFamily="18" charset="0"/>
              </a:rPr>
              <a:t>	Disturbance</a:t>
            </a:r>
          </a:p>
          <a:p>
            <a:pPr fontAlgn="t"/>
            <a:r>
              <a:rPr lang="en-GB" sz="1400" b="1" dirty="0">
                <a:latin typeface="Times New Roman" panose="02020603050405020304" pitchFamily="18" charset="0"/>
                <a:cs typeface="Times New Roman" panose="02020603050405020304" pitchFamily="18" charset="0"/>
              </a:rPr>
              <a:t>		ACUTE INJURY</a:t>
            </a:r>
          </a:p>
          <a:p>
            <a:pPr fontAlgn="t"/>
            <a:r>
              <a:rPr lang="en-GB" sz="1400" b="1" dirty="0">
                <a:latin typeface="Times New Roman" panose="02020603050405020304" pitchFamily="18" charset="0"/>
                <a:cs typeface="Times New Roman" panose="02020603050405020304" pitchFamily="18" charset="0"/>
              </a:rPr>
              <a:t>	Aggression </a:t>
            </a:r>
          </a:p>
          <a:p>
            <a:pPr fontAlgn="t"/>
            <a:r>
              <a:rPr lang="en-GB" sz="1400" b="1" dirty="0">
                <a:latin typeface="Times New Roman" panose="02020603050405020304" pitchFamily="18" charset="0"/>
                <a:cs typeface="Times New Roman" panose="02020603050405020304" pitchFamily="18" charset="0"/>
              </a:rPr>
              <a:t>Drink driving</a:t>
            </a:r>
          </a:p>
        </p:txBody>
      </p:sp>
      <p:sp>
        <p:nvSpPr>
          <p:cNvPr id="8" name="TextBox 7"/>
          <p:cNvSpPr txBox="1"/>
          <p:nvPr/>
        </p:nvSpPr>
        <p:spPr>
          <a:xfrm>
            <a:off x="2335586" y="2650642"/>
            <a:ext cx="4756694" cy="928075"/>
          </a:xfrm>
          <a:prstGeom prst="rect">
            <a:avLst/>
          </a:prstGeom>
          <a:noFill/>
        </p:spPr>
        <p:txBody>
          <a:bodyPr wrap="square" rtlCol="0">
            <a:spAutoFit/>
          </a:bodyPr>
          <a:lstStyle/>
          <a:p>
            <a:pPr fontAlgn="t"/>
            <a:r>
              <a:rPr lang="en-GB" sz="1600" b="1" dirty="0">
                <a:latin typeface="Times New Roman" panose="02020603050405020304" pitchFamily="18" charset="0"/>
                <a:cs typeface="Times New Roman" panose="02020603050405020304" pitchFamily="18" charset="0"/>
              </a:rPr>
              <a:t>TOLERANCE</a:t>
            </a:r>
          </a:p>
          <a:p>
            <a:pPr fontAlgn="t"/>
            <a:r>
              <a:rPr lang="en-GB" sz="1600" b="1" dirty="0">
                <a:latin typeface="Times New Roman" panose="02020603050405020304" pitchFamily="18" charset="0"/>
                <a:cs typeface="Times New Roman" panose="02020603050405020304" pitchFamily="18" charset="0"/>
              </a:rPr>
              <a:t>	 Exclusion</a:t>
            </a:r>
          </a:p>
          <a:p>
            <a:pPr fontAlgn="t"/>
            <a:r>
              <a:rPr lang="en-GB" sz="831" b="1" dirty="0">
                <a:latin typeface="Times New Roman" panose="02020603050405020304" pitchFamily="18" charset="0"/>
                <a:cs typeface="Times New Roman" panose="02020603050405020304" pitchFamily="18" charset="0"/>
              </a:rPr>
              <a:t>		 </a:t>
            </a:r>
            <a:r>
              <a:rPr lang="en-GB" sz="1400" b="1" dirty="0">
                <a:latin typeface="Times New Roman" panose="02020603050405020304" pitchFamily="18" charset="0"/>
                <a:cs typeface="Times New Roman" panose="02020603050405020304" pitchFamily="18" charset="0"/>
              </a:rPr>
              <a:t>Avoidance</a:t>
            </a:r>
          </a:p>
          <a:p>
            <a:pPr fontAlgn="t"/>
            <a:r>
              <a:rPr lang="en-GB" sz="831" b="1" dirty="0">
                <a:latin typeface="Times New Roman" panose="02020603050405020304" pitchFamily="18" charset="0"/>
                <a:cs typeface="Times New Roman" panose="02020603050405020304" pitchFamily="18" charset="0"/>
              </a:rPr>
              <a:t>			</a:t>
            </a:r>
            <a:endParaRPr lang="en-GB" sz="831" dirty="0">
              <a:latin typeface="Times New Roman" panose="02020603050405020304" pitchFamily="18" charset="0"/>
              <a:cs typeface="Times New Roman" panose="02020603050405020304" pitchFamily="18" charset="0"/>
            </a:endParaRPr>
          </a:p>
        </p:txBody>
      </p:sp>
      <p:sp>
        <p:nvSpPr>
          <p:cNvPr id="9" name="TextBox 8"/>
          <p:cNvSpPr txBox="1"/>
          <p:nvPr/>
        </p:nvSpPr>
        <p:spPr>
          <a:xfrm>
            <a:off x="2263227" y="3876360"/>
            <a:ext cx="5405117" cy="1822935"/>
          </a:xfrm>
          <a:prstGeom prst="rect">
            <a:avLst/>
          </a:prstGeom>
          <a:noFill/>
        </p:spPr>
        <p:txBody>
          <a:bodyPr wrap="square" rtlCol="0">
            <a:spAutoFit/>
          </a:bodyPr>
          <a:lstStyle/>
          <a:p>
            <a:pPr fontAlgn="t"/>
            <a:r>
              <a:rPr lang="en-GB" sz="1600" b="1" dirty="0">
                <a:latin typeface="Times New Roman" panose="02020603050405020304" pitchFamily="18" charset="0"/>
                <a:cs typeface="Times New Roman" panose="02020603050405020304" pitchFamily="18" charset="0"/>
              </a:rPr>
              <a:t>PRESSURE                  </a:t>
            </a:r>
            <a:r>
              <a:rPr lang="en-GB" sz="1400" b="1" dirty="0">
                <a:latin typeface="Times New Roman" panose="02020603050405020304" pitchFamily="18" charset="0"/>
                <a:cs typeface="Times New Roman" panose="02020603050405020304" pitchFamily="18" charset="0"/>
              </a:rPr>
              <a:t>Caring for drunk friends</a:t>
            </a:r>
          </a:p>
          <a:p>
            <a:pPr fontAlgn="t"/>
            <a:r>
              <a:rPr lang="en-GB" sz="1400" b="1" dirty="0">
                <a:latin typeface="Times New Roman" panose="02020603050405020304" pitchFamily="18" charset="0"/>
                <a:cs typeface="Times New Roman" panose="02020603050405020304" pitchFamily="18" charset="0"/>
              </a:rPr>
              <a:t>	Peer pressure to drink heavily   </a:t>
            </a:r>
            <a:endParaRPr lang="en-GB" sz="1400" dirty="0">
              <a:latin typeface="Times New Roman" panose="02020603050405020304" pitchFamily="18" charset="0"/>
              <a:cs typeface="Times New Roman" panose="02020603050405020304" pitchFamily="18" charset="0"/>
            </a:endParaRPr>
          </a:p>
          <a:p>
            <a:pPr fontAlgn="t"/>
            <a:r>
              <a:rPr lang="en-GB" sz="1400" b="1" dirty="0">
                <a:latin typeface="Times New Roman" panose="02020603050405020304" pitchFamily="18" charset="0"/>
                <a:cs typeface="Times New Roman" panose="02020603050405020304" pitchFamily="18" charset="0"/>
              </a:rPr>
              <a:t>		PSYCHOLOGICAL HARM</a:t>
            </a:r>
          </a:p>
          <a:p>
            <a:pPr fontAlgn="t"/>
            <a:r>
              <a:rPr lang="en-GB" sz="1400" b="1" dirty="0">
                <a:latin typeface="Times New Roman" panose="02020603050405020304" pitchFamily="18" charset="0"/>
                <a:cs typeface="Times New Roman" panose="02020603050405020304" pitchFamily="18" charset="0"/>
              </a:rPr>
              <a:t>Parenting parents	Stress	Sexual pressure by drunks</a:t>
            </a:r>
            <a:endParaRPr lang="en-GB" sz="1400" dirty="0">
              <a:latin typeface="Times New Roman" panose="02020603050405020304" pitchFamily="18" charset="0"/>
              <a:cs typeface="Times New Roman" panose="02020603050405020304" pitchFamily="18" charset="0"/>
            </a:endParaRPr>
          </a:p>
          <a:p>
            <a:pPr fontAlgn="t"/>
            <a:r>
              <a:rPr lang="en-GB" sz="1400" b="1" dirty="0">
                <a:latin typeface="Times New Roman" panose="02020603050405020304" pitchFamily="18" charset="0"/>
                <a:cs typeface="Times New Roman" panose="02020603050405020304" pitchFamily="18" charset="0"/>
              </a:rPr>
              <a:t>		</a:t>
            </a:r>
          </a:p>
          <a:p>
            <a:pPr fontAlgn="t"/>
            <a:r>
              <a:rPr lang="en-GB" sz="1400" b="1" dirty="0">
                <a:latin typeface="Times New Roman" panose="02020603050405020304" pitchFamily="18" charset="0"/>
                <a:cs typeface="Times New Roman" panose="02020603050405020304" pitchFamily="18" charset="0"/>
              </a:rPr>
              <a:t>		Pressure to conform to norms</a:t>
            </a:r>
            <a:endParaRPr lang="en-GB" sz="1400" dirty="0">
              <a:latin typeface="Times New Roman" panose="02020603050405020304" pitchFamily="18" charset="0"/>
              <a:cs typeface="Times New Roman" panose="02020603050405020304" pitchFamily="18" charset="0"/>
            </a:endParaRPr>
          </a:p>
          <a:p>
            <a:pPr fontAlgn="t"/>
            <a:r>
              <a:rPr lang="en-GB" sz="1400" b="1" dirty="0">
                <a:latin typeface="Times New Roman" panose="02020603050405020304" pitchFamily="18" charset="0"/>
                <a:cs typeface="Times New Roman" panose="02020603050405020304" pitchFamily="18" charset="0"/>
              </a:rPr>
              <a:t>			Pressure university  </a:t>
            </a:r>
            <a:endParaRPr lang="en-GB" sz="1400" dirty="0">
              <a:latin typeface="Times New Roman" panose="02020603050405020304" pitchFamily="18" charset="0"/>
              <a:cs typeface="Times New Roman" panose="02020603050405020304" pitchFamily="18" charset="0"/>
            </a:endParaRPr>
          </a:p>
          <a:p>
            <a:endParaRPr lang="en-GB" sz="1246" dirty="0"/>
          </a:p>
        </p:txBody>
      </p:sp>
      <p:sp>
        <p:nvSpPr>
          <p:cNvPr id="10" name="TextBox 9"/>
          <p:cNvSpPr txBox="1"/>
          <p:nvPr/>
        </p:nvSpPr>
        <p:spPr>
          <a:xfrm>
            <a:off x="3810658" y="2417732"/>
            <a:ext cx="3456383" cy="1292662"/>
          </a:xfrm>
          <a:prstGeom prst="rect">
            <a:avLst/>
          </a:prstGeom>
          <a:noFill/>
        </p:spPr>
        <p:txBody>
          <a:bodyPr wrap="square" rtlCol="0">
            <a:spAutoFit/>
          </a:bodyPr>
          <a:lstStyle/>
          <a:p>
            <a:pPr fontAlgn="t"/>
            <a:r>
              <a:rPr lang="en-GB" sz="1246" b="1" dirty="0"/>
              <a:t> </a:t>
            </a:r>
            <a:r>
              <a:rPr lang="en-GB" sz="1400" b="1" dirty="0">
                <a:latin typeface="Times New Roman" panose="02020603050405020304" pitchFamily="18" charset="0"/>
                <a:cs typeface="Times New Roman" panose="02020603050405020304" pitchFamily="18" charset="0"/>
              </a:rPr>
              <a:t>Rescue drunk friends from fights </a:t>
            </a:r>
          </a:p>
          <a:p>
            <a:pPr fontAlgn="t"/>
            <a:r>
              <a:rPr lang="en-GB" sz="1600" b="1" dirty="0">
                <a:latin typeface="Times New Roman" panose="02020603050405020304" pitchFamily="18" charset="0"/>
                <a:cs typeface="Times New Roman" panose="02020603050405020304" pitchFamily="18" charset="0"/>
              </a:rPr>
              <a:t>     	</a:t>
            </a:r>
          </a:p>
          <a:p>
            <a:pPr fontAlgn="t"/>
            <a:r>
              <a:rPr lang="en-GB" sz="1600" b="1" dirty="0">
                <a:latin typeface="Times New Roman" panose="02020603050405020304" pitchFamily="18" charset="0"/>
                <a:cs typeface="Times New Roman" panose="02020603050405020304" pitchFamily="18" charset="0"/>
              </a:rPr>
              <a:t>	Bereavement</a:t>
            </a:r>
          </a:p>
          <a:p>
            <a:pPr fontAlgn="t"/>
            <a:r>
              <a:rPr lang="en-GB" sz="1600" b="1" dirty="0">
                <a:latin typeface="Times New Roman" panose="02020603050405020304" pitchFamily="18" charset="0"/>
                <a:cs typeface="Times New Roman" panose="02020603050405020304" pitchFamily="18" charset="0"/>
              </a:rPr>
              <a:t>		Impact on study</a:t>
            </a:r>
            <a:endParaRPr lang="en-GB" sz="1400" dirty="0">
              <a:latin typeface="Times New Roman" panose="02020603050405020304" pitchFamily="18" charset="0"/>
              <a:cs typeface="Times New Roman" panose="02020603050405020304" pitchFamily="18" charset="0"/>
            </a:endParaRPr>
          </a:p>
          <a:p>
            <a:pPr fontAlgn="t"/>
            <a:r>
              <a:rPr lang="en-GB" sz="1600" b="1" dirty="0">
                <a:latin typeface="Times New Roman" panose="02020603050405020304" pitchFamily="18" charset="0"/>
                <a:cs typeface="Times New Roman" panose="02020603050405020304" pitchFamily="18" charset="0"/>
              </a:rPr>
              <a:t>Accommodation	</a:t>
            </a:r>
            <a:endParaRPr lang="en-GB" sz="1246" dirty="0"/>
          </a:p>
        </p:txBody>
      </p:sp>
      <p:sp>
        <p:nvSpPr>
          <p:cNvPr id="2" name="TextBox 1"/>
          <p:cNvSpPr txBox="1"/>
          <p:nvPr/>
        </p:nvSpPr>
        <p:spPr>
          <a:xfrm>
            <a:off x="2469254" y="3406530"/>
            <a:ext cx="4443566" cy="584775"/>
          </a:xfrm>
          <a:prstGeom prst="rect">
            <a:avLst/>
          </a:prstGeom>
          <a:noFill/>
        </p:spPr>
        <p:txBody>
          <a:bodyPr wrap="square" rtlCol="0">
            <a:spAutoFit/>
          </a:bodyPr>
          <a:lstStyle/>
          <a:p>
            <a:r>
              <a:rPr lang="en-GB" sz="1600" b="1" dirty="0">
                <a:latin typeface="Times New Roman" panose="02020603050405020304" pitchFamily="18" charset="0"/>
                <a:cs typeface="Times New Roman" panose="02020603050405020304" pitchFamily="18" charset="0"/>
              </a:rPr>
              <a:t>Lost sleep			</a:t>
            </a:r>
          </a:p>
          <a:p>
            <a:r>
              <a:rPr lang="en-GB" sz="1600" b="1" dirty="0">
                <a:latin typeface="Times New Roman" panose="02020603050405020304" pitchFamily="18" charset="0"/>
                <a:cs typeface="Times New Roman" panose="02020603050405020304" pitchFamily="18" charset="0"/>
              </a:rPr>
              <a:t>	UNSOUGHT RESPONSIBILITY</a:t>
            </a:r>
            <a:endParaRPr lang="en-GB" sz="1600" dirty="0"/>
          </a:p>
        </p:txBody>
      </p:sp>
      <p:sp>
        <p:nvSpPr>
          <p:cNvPr id="3" name="TextBox 2"/>
          <p:cNvSpPr txBox="1"/>
          <p:nvPr/>
        </p:nvSpPr>
        <p:spPr>
          <a:xfrm>
            <a:off x="449910" y="1956067"/>
            <a:ext cx="1813317" cy="1400383"/>
          </a:xfrm>
          <a:prstGeom prst="rect">
            <a:avLst/>
          </a:prstGeom>
          <a:noFill/>
        </p:spPr>
        <p:txBody>
          <a:bodyPr wrap="none" rtlCol="0">
            <a:spAutoFit/>
          </a:bodyPr>
          <a:lstStyle/>
          <a:p>
            <a:r>
              <a:rPr lang="en-GB" sz="2800" dirty="0">
                <a:effectLst>
                  <a:outerShdw blurRad="38100" dist="38100" dir="2700000" algn="tl">
                    <a:srgbClr val="000000">
                      <a:alpha val="43137"/>
                    </a:srgbClr>
                  </a:outerShdw>
                </a:effectLst>
              </a:rPr>
              <a:t>Iceberg of </a:t>
            </a:r>
          </a:p>
          <a:p>
            <a:r>
              <a:rPr lang="en-GB" sz="2800" dirty="0">
                <a:effectLst>
                  <a:outerShdw blurRad="38100" dist="38100" dir="2700000" algn="tl">
                    <a:srgbClr val="000000">
                      <a:alpha val="43137"/>
                    </a:srgbClr>
                  </a:outerShdw>
                </a:effectLst>
              </a:rPr>
              <a:t>ARC Harm</a:t>
            </a:r>
          </a:p>
          <a:p>
            <a:r>
              <a:rPr lang="en-GB" sz="1100" dirty="0"/>
              <a:t>Enser et al. (2017)</a:t>
            </a:r>
            <a:endParaRPr lang="en-GB" sz="1100" dirty="0">
              <a:latin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583265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404664"/>
            <a:ext cx="7772400" cy="892696"/>
          </a:xfrm>
        </p:spPr>
        <p:txBody>
          <a:bodyPr>
            <a:normAutofit/>
          </a:bodyPr>
          <a:lstStyle/>
          <a:p>
            <a:r>
              <a:rPr lang="en-GB"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Risk factor themes for ARC harm</a:t>
            </a:r>
          </a:p>
        </p:txBody>
      </p:sp>
      <p:sp>
        <p:nvSpPr>
          <p:cNvPr id="3" name="Subtitle 2"/>
          <p:cNvSpPr>
            <a:spLocks noGrp="1"/>
          </p:cNvSpPr>
          <p:nvPr>
            <p:ph type="subTitle" idx="1"/>
          </p:nvPr>
        </p:nvSpPr>
        <p:spPr>
          <a:xfrm>
            <a:off x="251520" y="1484784"/>
            <a:ext cx="8640960" cy="4695044"/>
          </a:xfrm>
          <a:solidFill>
            <a:schemeClr val="accent1">
              <a:lumMod val="20000"/>
              <a:lumOff val="80000"/>
            </a:schemeClr>
          </a:solidFill>
        </p:spPr>
        <p:style>
          <a:lnRef idx="1">
            <a:schemeClr val="accent4"/>
          </a:lnRef>
          <a:fillRef idx="3">
            <a:schemeClr val="accent4"/>
          </a:fillRef>
          <a:effectRef idx="2">
            <a:schemeClr val="accent4"/>
          </a:effectRef>
          <a:fontRef idx="minor">
            <a:schemeClr val="lt1"/>
          </a:fontRef>
        </p:style>
        <p:txBody>
          <a:bodyPr>
            <a:normAutofit fontScale="92500" lnSpcReduction="20000"/>
          </a:bodyPr>
          <a:lstStyle/>
          <a:p>
            <a:r>
              <a:rPr lang="en-GB" b="1" dirty="0">
                <a:solidFill>
                  <a:schemeClr val="accent6">
                    <a:lumMod val="50000"/>
                  </a:schemeClr>
                </a:solidFill>
                <a:latin typeface="Times New Roman" panose="02020603050405020304" pitchFamily="18" charset="0"/>
                <a:cs typeface="Times New Roman" panose="02020603050405020304" pitchFamily="18" charset="0"/>
              </a:rPr>
              <a:t>INDIVIDUATION</a:t>
            </a:r>
            <a:r>
              <a:rPr lang="en-GB" dirty="0">
                <a:solidFill>
                  <a:schemeClr val="accent6">
                    <a:lumMod val="50000"/>
                  </a:schemeClr>
                </a:solidFill>
                <a:latin typeface="Times New Roman" panose="02020603050405020304" pitchFamily="18" charset="0"/>
                <a:cs typeface="Times New Roman" panose="02020603050405020304" pitchFamily="18" charset="0"/>
              </a:rPr>
              <a:t> </a:t>
            </a:r>
          </a:p>
          <a:p>
            <a:r>
              <a:rPr lang="en-GB" dirty="0">
                <a:solidFill>
                  <a:schemeClr val="accent6">
                    <a:lumMod val="50000"/>
                  </a:schemeClr>
                </a:solidFill>
                <a:latin typeface="Times New Roman" panose="02020603050405020304" pitchFamily="18" charset="0"/>
                <a:cs typeface="Times New Roman" panose="02020603050405020304" pitchFamily="18" charset="0"/>
              </a:rPr>
              <a:t>Vulnerability at point of developmental transition: coming of age, new domicile and entering higher education.  Fear of exclusion/being left out, confronted by drinkers who are careless and absolve selves of responsibility.</a:t>
            </a:r>
          </a:p>
          <a:p>
            <a:endParaRPr lang="en-GB" dirty="0">
              <a:solidFill>
                <a:schemeClr val="accent6">
                  <a:lumMod val="50000"/>
                </a:schemeClr>
              </a:solidFill>
              <a:latin typeface="Times New Roman" panose="02020603050405020304" pitchFamily="18" charset="0"/>
              <a:cs typeface="Times New Roman" panose="02020603050405020304" pitchFamily="18" charset="0"/>
            </a:endParaRPr>
          </a:p>
          <a:p>
            <a:r>
              <a:rPr lang="en-GB" b="1" dirty="0">
                <a:solidFill>
                  <a:schemeClr val="accent6">
                    <a:lumMod val="50000"/>
                  </a:schemeClr>
                </a:solidFill>
                <a:latin typeface="Times New Roman" panose="02020603050405020304" pitchFamily="18" charset="0"/>
                <a:cs typeface="Times New Roman" panose="02020603050405020304" pitchFamily="18" charset="0"/>
              </a:rPr>
              <a:t>UNIVERSITY MILIEU</a:t>
            </a:r>
            <a:r>
              <a:rPr lang="en-GB" dirty="0">
                <a:solidFill>
                  <a:schemeClr val="accent6">
                    <a:lumMod val="50000"/>
                  </a:schemeClr>
                </a:solidFill>
                <a:latin typeface="Times New Roman" panose="02020603050405020304" pitchFamily="18" charset="0"/>
                <a:cs typeface="Times New Roman" panose="02020603050405020304" pitchFamily="18" charset="0"/>
              </a:rPr>
              <a:t> </a:t>
            </a:r>
          </a:p>
          <a:p>
            <a:r>
              <a:rPr lang="en-GB" dirty="0">
                <a:solidFill>
                  <a:schemeClr val="accent6">
                    <a:lumMod val="50000"/>
                  </a:schemeClr>
                </a:solidFill>
                <a:latin typeface="Times New Roman" panose="02020603050405020304" pitchFamily="18" charset="0"/>
                <a:cs typeface="Times New Roman" panose="02020603050405020304" pitchFamily="18" charset="0"/>
              </a:rPr>
              <a:t>Self-fulfilling expectations of excess drinking alcohol culture, university life and normative cultural pressure. </a:t>
            </a:r>
          </a:p>
          <a:p>
            <a:endParaRPr lang="en-GB" dirty="0">
              <a:solidFill>
                <a:schemeClr val="accent6">
                  <a:lumMod val="50000"/>
                </a:schemeClr>
              </a:solidFill>
              <a:latin typeface="Times New Roman" panose="02020603050405020304" pitchFamily="18" charset="0"/>
              <a:cs typeface="Times New Roman" panose="02020603050405020304" pitchFamily="18" charset="0"/>
            </a:endParaRPr>
          </a:p>
          <a:p>
            <a:r>
              <a:rPr lang="en-GB" b="1" dirty="0">
                <a:solidFill>
                  <a:schemeClr val="accent6">
                    <a:lumMod val="50000"/>
                  </a:schemeClr>
                </a:solidFill>
                <a:latin typeface="Times New Roman" panose="02020603050405020304" pitchFamily="18" charset="0"/>
                <a:cs typeface="Times New Roman" panose="02020603050405020304" pitchFamily="18" charset="0"/>
              </a:rPr>
              <a:t>PERCEPTIONS OF ALCOHOL</a:t>
            </a:r>
            <a:r>
              <a:rPr lang="en-GB" dirty="0">
                <a:solidFill>
                  <a:schemeClr val="accent6">
                    <a:lumMod val="50000"/>
                  </a:schemeClr>
                </a:solidFill>
                <a:latin typeface="Times New Roman" panose="02020603050405020304" pitchFamily="18" charset="0"/>
                <a:cs typeface="Times New Roman" panose="02020603050405020304" pitchFamily="18" charset="0"/>
              </a:rPr>
              <a:t> </a:t>
            </a:r>
          </a:p>
          <a:p>
            <a:r>
              <a:rPr lang="en-GB" dirty="0">
                <a:solidFill>
                  <a:schemeClr val="accent6">
                    <a:lumMod val="50000"/>
                  </a:schemeClr>
                </a:solidFill>
                <a:latin typeface="Times New Roman" panose="02020603050405020304" pitchFamily="18" charset="0"/>
                <a:cs typeface="Times New Roman" panose="02020603050405020304" pitchFamily="18" charset="0"/>
              </a:rPr>
              <a:t>Drinking alcohol as the epitome of the ‘cool’ adult, as a joke or game, as an excuse for inappropriate/irresponsible behaviours not owning the consequences, agentic state). </a:t>
            </a:r>
          </a:p>
          <a:p>
            <a:endParaRPr lang="en-GB" dirty="0">
              <a:solidFill>
                <a:schemeClr val="accent6">
                  <a:lumMod val="50000"/>
                </a:schemeClr>
              </a:solidFill>
              <a:latin typeface="Times New Roman" panose="02020603050405020304" pitchFamily="18" charset="0"/>
              <a:cs typeface="Times New Roman" panose="02020603050405020304" pitchFamily="18" charset="0"/>
            </a:endParaRPr>
          </a:p>
          <a:p>
            <a:r>
              <a:rPr lang="en-GB" b="1" dirty="0">
                <a:solidFill>
                  <a:schemeClr val="accent6">
                    <a:lumMod val="50000"/>
                  </a:schemeClr>
                </a:solidFill>
                <a:latin typeface="Times New Roman" panose="02020603050405020304" pitchFamily="18" charset="0"/>
                <a:cs typeface="Times New Roman" panose="02020603050405020304" pitchFamily="18" charset="0"/>
              </a:rPr>
              <a:t>LEGITIMATING ENVIRONMENTS </a:t>
            </a:r>
          </a:p>
          <a:p>
            <a:r>
              <a:rPr lang="en-GB" dirty="0">
                <a:solidFill>
                  <a:schemeClr val="accent6">
                    <a:lumMod val="50000"/>
                  </a:schemeClr>
                </a:solidFill>
                <a:latin typeface="Times New Roman" panose="02020603050405020304" pitchFamily="18" charset="0"/>
                <a:cs typeface="Times New Roman" panose="02020603050405020304" pitchFamily="18" charset="0"/>
              </a:rPr>
              <a:t>Absence of censure for ARC harm.  Absence of alternative social activities, certain settings: university halls of residence, nightclubs, family home.</a:t>
            </a:r>
          </a:p>
        </p:txBody>
      </p:sp>
    </p:spTree>
    <p:extLst>
      <p:ext uri="{BB962C8B-B14F-4D97-AF65-F5344CB8AC3E}">
        <p14:creationId xmlns:p14="http://schemas.microsoft.com/office/powerpoint/2010/main" val="15784205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3E6FC-2046-42DF-BA7D-781D6F89CCB5}"/>
              </a:ext>
            </a:extLst>
          </p:cNvPr>
          <p:cNvSpPr>
            <a:spLocks noGrp="1"/>
          </p:cNvSpPr>
          <p:nvPr>
            <p:ph type="ctrTitle"/>
          </p:nvPr>
        </p:nvSpPr>
        <p:spPr>
          <a:xfrm>
            <a:off x="539552" y="476672"/>
            <a:ext cx="7772400" cy="1473200"/>
          </a:xfrm>
        </p:spPr>
        <p:txBody>
          <a:bodyPr>
            <a:normAutofit fontScale="90000"/>
          </a:bodyPr>
          <a:lstStyle/>
          <a:p>
            <a:r>
              <a:rPr lang="en-GB" sz="24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Superordinate themes for how and why ARC harm remains largely unseen within the totality of alcohol-related harm</a:t>
            </a:r>
            <a:br>
              <a:rPr lang="en-GB" dirty="0"/>
            </a:br>
            <a:endParaRPr lang="en-GB" dirty="0"/>
          </a:p>
        </p:txBody>
      </p:sp>
      <p:sp>
        <p:nvSpPr>
          <p:cNvPr id="3" name="Subtitle 2">
            <a:extLst>
              <a:ext uri="{FF2B5EF4-FFF2-40B4-BE49-F238E27FC236}">
                <a16:creationId xmlns:a16="http://schemas.microsoft.com/office/drawing/2014/main" id="{6157A29D-1C28-4CCC-BD18-480C96590A23}"/>
              </a:ext>
            </a:extLst>
          </p:cNvPr>
          <p:cNvSpPr>
            <a:spLocks noGrp="1"/>
          </p:cNvSpPr>
          <p:nvPr>
            <p:ph type="subTitle" idx="1"/>
          </p:nvPr>
        </p:nvSpPr>
        <p:spPr>
          <a:xfrm>
            <a:off x="760040" y="1556792"/>
            <a:ext cx="7772400" cy="4608512"/>
          </a:xfrm>
          <a:solidFill>
            <a:schemeClr val="accent1">
              <a:lumMod val="40000"/>
              <a:lumOff val="60000"/>
            </a:schemeClr>
          </a:solidFill>
        </p:spPr>
        <p:txBody>
          <a:bodyPr>
            <a:normAutofit/>
          </a:bodyPr>
          <a:lstStyle/>
          <a:p>
            <a:pPr marL="342900" lvl="0" indent="-342900" algn="l">
              <a:buFont typeface="Wingdings" panose="05000000000000000000" pitchFamily="2" charset="2"/>
              <a:buChar char="q"/>
            </a:pPr>
            <a:r>
              <a:rPr lang="en-GB" dirty="0">
                <a:solidFill>
                  <a:schemeClr val="tx1"/>
                </a:solidFill>
                <a:latin typeface="Times New Roman" panose="02020603050405020304" pitchFamily="18" charset="0"/>
                <a:cs typeface="Times New Roman" panose="02020603050405020304" pitchFamily="18" charset="0"/>
              </a:rPr>
              <a:t>The absence of a recognised name for ‘ARC harm’</a:t>
            </a:r>
          </a:p>
          <a:p>
            <a:pPr marL="342900" lvl="0" indent="-342900" algn="l">
              <a:buFont typeface="Wingdings" panose="05000000000000000000" pitchFamily="2" charset="2"/>
              <a:buChar char="q"/>
            </a:pPr>
            <a:r>
              <a:rPr lang="en-GB" dirty="0">
                <a:solidFill>
                  <a:schemeClr val="tx1"/>
                </a:solidFill>
                <a:latin typeface="Times New Roman" panose="02020603050405020304" pitchFamily="18" charset="0"/>
                <a:cs typeface="Times New Roman" panose="02020603050405020304" pitchFamily="18" charset="0"/>
              </a:rPr>
              <a:t>Alcohol policy focus on health harms to the individual drinker</a:t>
            </a:r>
          </a:p>
          <a:p>
            <a:pPr marL="342900" lvl="0" indent="-342900" algn="l">
              <a:buFont typeface="Wingdings" panose="05000000000000000000" pitchFamily="2" charset="2"/>
              <a:buChar char="q"/>
            </a:pPr>
            <a:r>
              <a:rPr lang="en-GB" dirty="0">
                <a:solidFill>
                  <a:schemeClr val="tx1"/>
                </a:solidFill>
                <a:latin typeface="Times New Roman" panose="02020603050405020304" pitchFamily="18" charset="0"/>
                <a:cs typeface="Times New Roman" panose="02020603050405020304" pitchFamily="18" charset="0"/>
              </a:rPr>
              <a:t>Negligible policy recognition of alcohol-related harms to society</a:t>
            </a:r>
          </a:p>
          <a:p>
            <a:pPr marL="342900" lvl="0" indent="-342900" algn="l">
              <a:buFont typeface="Wingdings" panose="05000000000000000000" pitchFamily="2" charset="2"/>
              <a:buChar char="q"/>
            </a:pPr>
            <a:r>
              <a:rPr lang="en-GB" dirty="0">
                <a:solidFill>
                  <a:schemeClr val="tx1"/>
                </a:solidFill>
                <a:latin typeface="Times New Roman" panose="02020603050405020304" pitchFamily="18" charset="0"/>
                <a:cs typeface="Times New Roman" panose="02020603050405020304" pitchFamily="18" charset="0"/>
              </a:rPr>
              <a:t>Government attention to the drinker focuses the public concept of alcohol-related harm</a:t>
            </a:r>
          </a:p>
          <a:p>
            <a:pPr marL="342900" indent="-342900" algn="l">
              <a:buFont typeface="Wingdings" panose="05000000000000000000" pitchFamily="2" charset="2"/>
              <a:buChar char="q"/>
            </a:pPr>
            <a:endParaRPr lang="en-GB" dirty="0">
              <a:solidFill>
                <a:schemeClr val="tx1"/>
              </a:solidFill>
              <a:latin typeface="Times New Roman" panose="02020603050405020304" pitchFamily="18" charset="0"/>
              <a:cs typeface="Times New Roman" panose="02020603050405020304" pitchFamily="18" charset="0"/>
            </a:endParaRPr>
          </a:p>
          <a:p>
            <a:pPr marL="342900" indent="-342900" algn="l">
              <a:buFont typeface="Wingdings" panose="05000000000000000000" pitchFamily="2" charset="2"/>
              <a:buChar char="q"/>
            </a:pPr>
            <a:r>
              <a:rPr lang="en-GB" dirty="0">
                <a:solidFill>
                  <a:schemeClr val="tx1"/>
                </a:solidFill>
                <a:latin typeface="Times New Roman" panose="02020603050405020304" pitchFamily="18" charset="0"/>
                <a:cs typeface="Times New Roman" panose="02020603050405020304" pitchFamily="18" charset="0"/>
              </a:rPr>
              <a:t>Covert nature of most ARC harms the identified in the study</a:t>
            </a:r>
          </a:p>
          <a:p>
            <a:pPr marL="342900" indent="-342900" algn="l">
              <a:buFont typeface="Wingdings" panose="05000000000000000000" pitchFamily="2" charset="2"/>
              <a:buChar char="q"/>
            </a:pPr>
            <a:r>
              <a:rPr lang="en-GB" dirty="0">
                <a:solidFill>
                  <a:schemeClr val="tx1"/>
                </a:solidFill>
                <a:latin typeface="Times New Roman" panose="02020603050405020304" pitchFamily="18" charset="0"/>
                <a:cs typeface="Times New Roman" panose="02020603050405020304" pitchFamily="18" charset="0"/>
              </a:rPr>
              <a:t>ARC harm victims consciously concealed some ARC harms</a:t>
            </a:r>
          </a:p>
          <a:p>
            <a:pPr marL="342900" indent="-342900" algn="l">
              <a:buFont typeface="Wingdings" panose="05000000000000000000" pitchFamily="2" charset="2"/>
              <a:buChar char="q"/>
            </a:pPr>
            <a:r>
              <a:rPr lang="en-GB" dirty="0">
                <a:solidFill>
                  <a:schemeClr val="tx1"/>
                </a:solidFill>
                <a:latin typeface="Times New Roman" panose="02020603050405020304" pitchFamily="18" charset="0"/>
                <a:cs typeface="Times New Roman" panose="02020603050405020304" pitchFamily="18" charset="0"/>
              </a:rPr>
              <a:t>ARC harms were embedded in environments where they occurred</a:t>
            </a:r>
          </a:p>
          <a:p>
            <a:pPr marL="342900" indent="-342900" algn="l">
              <a:buFont typeface="Wingdings" panose="05000000000000000000" pitchFamily="2" charset="2"/>
              <a:buChar char="q"/>
            </a:pPr>
            <a:r>
              <a:rPr lang="en-GB" dirty="0">
                <a:solidFill>
                  <a:schemeClr val="tx1"/>
                </a:solidFill>
                <a:latin typeface="Times New Roman" panose="02020603050405020304" pitchFamily="18" charset="0"/>
                <a:cs typeface="Times New Roman" panose="02020603050405020304" pitchFamily="18" charset="0"/>
              </a:rPr>
              <a:t>ARC harm victims tolerated and accommodated ARC harms</a:t>
            </a:r>
          </a:p>
          <a:p>
            <a:pPr marL="342900" indent="-342900" algn="l">
              <a:buFont typeface="Wingdings" panose="05000000000000000000" pitchFamily="2" charset="2"/>
              <a:buChar char="q"/>
            </a:pPr>
            <a:r>
              <a:rPr lang="en-GB" dirty="0">
                <a:solidFill>
                  <a:schemeClr val="tx1"/>
                </a:solidFill>
                <a:latin typeface="Times New Roman" panose="02020603050405020304" pitchFamily="18" charset="0"/>
                <a:cs typeface="Times New Roman" panose="02020603050405020304" pitchFamily="18" charset="0"/>
              </a:rPr>
              <a:t>ARC harm victims excused ARC harm perpetrators</a:t>
            </a:r>
          </a:p>
          <a:p>
            <a:pPr marL="342900" indent="-342900" algn="l">
              <a:buFont typeface="Wingdings" panose="05000000000000000000" pitchFamily="2" charset="2"/>
              <a:buChar char="q"/>
            </a:pPr>
            <a:r>
              <a:rPr lang="en-GB" dirty="0">
                <a:solidFill>
                  <a:schemeClr val="tx1"/>
                </a:solidFill>
                <a:latin typeface="Times New Roman" panose="02020603050405020304" pitchFamily="18" charset="0"/>
                <a:cs typeface="Times New Roman" panose="02020603050405020304" pitchFamily="18" charset="0"/>
              </a:rPr>
              <a:t>ARC harm victims took responsibility for ARC harm perpetrators.	</a:t>
            </a:r>
          </a:p>
          <a:p>
            <a:endParaRPr lang="en-GB" dirty="0"/>
          </a:p>
        </p:txBody>
      </p:sp>
    </p:spTree>
    <p:extLst>
      <p:ext uri="{BB962C8B-B14F-4D97-AF65-F5344CB8AC3E}">
        <p14:creationId xmlns:p14="http://schemas.microsoft.com/office/powerpoint/2010/main" val="34681209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6632"/>
            <a:ext cx="9144000" cy="6863417"/>
          </a:xfrm>
          <a:prstGeom prst="rect">
            <a:avLst/>
          </a:prstGeom>
          <a:solidFill>
            <a:schemeClr val="accent1">
              <a:lumMod val="20000"/>
              <a:lumOff val="80000"/>
            </a:schemeClr>
          </a:solidFill>
        </p:spPr>
        <p:txBody>
          <a:bodyPr wrap="square">
            <a:spAutoFit/>
          </a:bodyPr>
          <a:lstStyle/>
          <a:p>
            <a:pPr algn="just"/>
            <a:r>
              <a:rPr lang="en-GB" sz="4400" dirty="0">
                <a:solidFill>
                  <a:srgbClr val="FFFF00"/>
                </a:solidFill>
                <a:effectLst>
                  <a:outerShdw blurRad="38100" dist="38100" dir="2700000" algn="tl">
                    <a:srgbClr val="000000">
                      <a:alpha val="43137"/>
                    </a:srgbClr>
                  </a:outerShdw>
                </a:effectLst>
              </a:rPr>
              <a:t>Today ARC harms are hidden in plain sight. Today ARC harms are hidden in plain sight. Today ARC harms are hidden in plain sight. Today ARC harms are hidden in plain sight. Today ARC harms are hidden in plain sight. Today ARC harms are hidden in plain sight. Today ARC harms are hidden in plain sight. Today ARC harms are...</a:t>
            </a:r>
          </a:p>
          <a:p>
            <a:endParaRPr lang="en-GB" sz="4400"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146206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8337A-2E77-40EA-847D-5E0DD37A23B8}"/>
              </a:ext>
            </a:extLst>
          </p:cNvPr>
          <p:cNvSpPr>
            <a:spLocks noGrp="1"/>
          </p:cNvSpPr>
          <p:nvPr>
            <p:ph type="ctrTitle"/>
          </p:nvPr>
        </p:nvSpPr>
        <p:spPr>
          <a:xfrm>
            <a:off x="251520" y="116632"/>
            <a:ext cx="8640960" cy="5544616"/>
          </a:xfrm>
          <a:solidFill>
            <a:schemeClr val="bg2">
              <a:lumMod val="90000"/>
            </a:schemeClr>
          </a:solidFill>
        </p:spPr>
        <p:txBody>
          <a:bodyPr>
            <a:normAutofit fontScale="90000"/>
          </a:bodyPr>
          <a:lstStyle/>
          <a:p>
            <a:r>
              <a:rPr lang="en-US" sz="3100"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Please Drink Responsibly. </a:t>
            </a:r>
            <a:br>
              <a:rPr lang="en-US" sz="3100"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3100"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How does your drinking affect others ?</a:t>
            </a:r>
            <a:br>
              <a:rPr lang="en-GB" sz="3100"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GB" sz="2000" i="1"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We are all responsible for all </a:t>
            </a:r>
            <a:r>
              <a:rPr lang="en-GB" sz="2000"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(Dostoyevski, 1927)</a:t>
            </a:r>
            <a:br>
              <a:rPr lang="en-GB" sz="2000"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br>
              <a:rPr lang="en-GB" sz="3100" dirty="0"/>
            </a:br>
            <a:r>
              <a:rPr lang="en-US" sz="2000"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context </a:t>
            </a:r>
            <a:br>
              <a:rPr lang="en-US" sz="2000"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2000"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GB" sz="2000" dirty="0">
                <a:solidFill>
                  <a:schemeClr val="tx1"/>
                </a:solidFill>
                <a:latin typeface="Times New Roman" panose="02020603050405020304" pitchFamily="18" charset="0"/>
                <a:cs typeface="Times New Roman" panose="02020603050405020304" pitchFamily="18" charset="0"/>
              </a:rPr>
              <a:t>There is no readily accepted portmanteau name for the harms drinkers cause.</a:t>
            </a:r>
            <a:br>
              <a:rPr lang="en-GB" sz="2000" dirty="0">
                <a:solidFill>
                  <a:schemeClr val="tx1"/>
                </a:solidFill>
                <a:latin typeface="Times New Roman" panose="02020603050405020304" pitchFamily="18" charset="0"/>
                <a:cs typeface="Times New Roman" panose="02020603050405020304" pitchFamily="18" charset="0"/>
              </a:rPr>
            </a:br>
            <a:br>
              <a:rPr lang="en-US" sz="2000"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2000"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GB" sz="2000" dirty="0">
                <a:solidFill>
                  <a:schemeClr val="tx1"/>
                </a:solidFill>
                <a:latin typeface="Times New Roman" panose="02020603050405020304" pitchFamily="18" charset="0"/>
                <a:cs typeface="Times New Roman" panose="02020603050405020304" pitchFamily="18" charset="0"/>
              </a:rPr>
              <a:t>Government emphasis on health harms to the drinker effectively diverts attention away from the wider responsibilities of drinkers to the people around them and to wider society.</a:t>
            </a:r>
            <a:br>
              <a:rPr lang="en-GB" sz="2000" dirty="0">
                <a:solidFill>
                  <a:schemeClr val="tx1"/>
                </a:solidFill>
                <a:latin typeface="Times New Roman" panose="02020603050405020304" pitchFamily="18" charset="0"/>
                <a:cs typeface="Times New Roman" panose="02020603050405020304" pitchFamily="18" charset="0"/>
              </a:rPr>
            </a:br>
            <a:r>
              <a:rPr lang="en-GB" sz="2000" dirty="0">
                <a:solidFill>
                  <a:schemeClr val="tx1"/>
                </a:solidFill>
                <a:latin typeface="Times New Roman" panose="02020603050405020304" pitchFamily="18" charset="0"/>
                <a:cs typeface="Times New Roman" panose="02020603050405020304" pitchFamily="18" charset="0"/>
              </a:rPr>
              <a:t> </a:t>
            </a:r>
            <a:br>
              <a:rPr lang="en-GB" sz="2000" dirty="0">
                <a:solidFill>
                  <a:schemeClr val="tx1"/>
                </a:solidFill>
                <a:latin typeface="Times New Roman" panose="02020603050405020304" pitchFamily="18" charset="0"/>
                <a:cs typeface="Times New Roman" panose="02020603050405020304" pitchFamily="18" charset="0"/>
              </a:rPr>
            </a:br>
            <a:r>
              <a:rPr lang="en-US" sz="2000"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GB" sz="2000" dirty="0">
                <a:solidFill>
                  <a:schemeClr val="tx1"/>
                </a:solidFill>
                <a:latin typeface="Times New Roman" panose="02020603050405020304" pitchFamily="18" charset="0"/>
                <a:cs typeface="Times New Roman" panose="02020603050405020304" pitchFamily="18" charset="0"/>
              </a:rPr>
              <a:t>The ARC harm experiences of students in the study are concealed, tolerated, accommodated, embedded in the student environment and automatically excused.</a:t>
            </a:r>
            <a:br>
              <a:rPr lang="en-GB" sz="2000" dirty="0">
                <a:solidFill>
                  <a:schemeClr val="tx1"/>
                </a:solidFill>
                <a:latin typeface="Times New Roman" panose="02020603050405020304" pitchFamily="18" charset="0"/>
                <a:cs typeface="Times New Roman" panose="02020603050405020304" pitchFamily="18" charset="0"/>
              </a:rPr>
            </a:br>
            <a:br>
              <a:rPr lang="en-GB" sz="2000" dirty="0">
                <a:solidFill>
                  <a:schemeClr val="tx1"/>
                </a:solidFill>
                <a:latin typeface="Times New Roman" panose="02020603050405020304" pitchFamily="18" charset="0"/>
                <a:cs typeface="Times New Roman" panose="02020603050405020304" pitchFamily="18" charset="0"/>
              </a:rPr>
            </a:br>
            <a:r>
              <a:rPr lang="en-US" sz="2000"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question today</a:t>
            </a:r>
            <a:r>
              <a:rPr lang="en-US"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br>
              <a:rPr lang="en-US"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GB" sz="2000" dirty="0">
                <a:solidFill>
                  <a:schemeClr val="tx1"/>
                </a:solidFill>
                <a:latin typeface="Times New Roman" panose="02020603050405020304" pitchFamily="18" charset="0"/>
                <a:cs typeface="Times New Roman" panose="02020603050405020304" pitchFamily="18" charset="0"/>
              </a:rPr>
              <a:t>How can ARC harm achieve the level of Public and Government recognition and the </a:t>
            </a:r>
            <a:br>
              <a:rPr lang="en-GB" sz="2000" dirty="0">
                <a:solidFill>
                  <a:schemeClr val="tx1"/>
                </a:solidFill>
                <a:latin typeface="Times New Roman" panose="02020603050405020304" pitchFamily="18" charset="0"/>
                <a:cs typeface="Times New Roman" panose="02020603050405020304" pitchFamily="18" charset="0"/>
              </a:rPr>
            </a:br>
            <a:r>
              <a:rPr lang="en-GB" sz="2000" dirty="0">
                <a:solidFill>
                  <a:schemeClr val="tx1"/>
                </a:solidFill>
                <a:latin typeface="Times New Roman" panose="02020603050405020304" pitchFamily="18" charset="0"/>
                <a:cs typeface="Times New Roman" panose="02020603050405020304" pitchFamily="18" charset="0"/>
              </a:rPr>
              <a:t>policy development and interventions that "passive smoking" now enjoys?</a:t>
            </a:r>
            <a:br>
              <a:rPr lang="en-GB" sz="2000" dirty="0">
                <a:solidFill>
                  <a:schemeClr val="tx1"/>
                </a:solidFill>
                <a:latin typeface="Times New Roman" panose="02020603050405020304" pitchFamily="18" charset="0"/>
                <a:cs typeface="Times New Roman" panose="02020603050405020304" pitchFamily="18" charset="0"/>
              </a:rPr>
            </a:br>
            <a:r>
              <a:rPr lang="en-GB" sz="1800" dirty="0">
                <a:solidFill>
                  <a:schemeClr val="tx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5409922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38112-1653-468A-9043-1BE9D2C2C3D3}"/>
              </a:ext>
            </a:extLst>
          </p:cNvPr>
          <p:cNvSpPr>
            <a:spLocks noGrp="1"/>
          </p:cNvSpPr>
          <p:nvPr>
            <p:ph type="ctrTitle"/>
          </p:nvPr>
        </p:nvSpPr>
        <p:spPr>
          <a:xfrm>
            <a:off x="539552" y="332656"/>
            <a:ext cx="7772400" cy="45719"/>
          </a:xfrm>
        </p:spPr>
        <p:txBody>
          <a:bodyPr>
            <a:normAutofit fontScale="90000"/>
          </a:bodyPr>
          <a:lstStyle/>
          <a:p>
            <a:endParaRPr lang="en-GB"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61031CC8-BE8C-4AD5-A91A-8E4C7F0B5A9D}"/>
              </a:ext>
            </a:extLst>
          </p:cNvPr>
          <p:cNvSpPr>
            <a:spLocks noGrp="1"/>
          </p:cNvSpPr>
          <p:nvPr>
            <p:ph type="subTitle" idx="1"/>
          </p:nvPr>
        </p:nvSpPr>
        <p:spPr>
          <a:xfrm>
            <a:off x="1331640" y="764704"/>
            <a:ext cx="6400800" cy="5184576"/>
          </a:xfrm>
          <a:solidFill>
            <a:schemeClr val="accent1">
              <a:lumMod val="60000"/>
              <a:lumOff val="40000"/>
            </a:schemeClr>
          </a:solidFill>
        </p:spPr>
        <p:txBody>
          <a:bodyPr>
            <a:normAutofit/>
          </a:bodyPr>
          <a:lstStyle/>
          <a:p>
            <a:endParaRPr lang="en-GB" b="1" dirty="0">
              <a:solidFill>
                <a:srgbClr val="C00000"/>
              </a:solidFill>
              <a:effectLst>
                <a:outerShdw blurRad="38100" dist="38100" dir="2700000" algn="tl">
                  <a:srgbClr val="000000">
                    <a:alpha val="43137"/>
                  </a:srgbClr>
                </a:outerShdw>
              </a:effectLst>
            </a:endParaRPr>
          </a:p>
          <a:p>
            <a:endParaRPr lang="en-GB" b="1" dirty="0">
              <a:solidFill>
                <a:srgbClr val="C00000"/>
              </a:solidFill>
              <a:effectLst>
                <a:outerShdw blurRad="38100" dist="38100" dir="2700000" algn="tl">
                  <a:srgbClr val="000000">
                    <a:alpha val="43137"/>
                  </a:srgbClr>
                </a:outerShdw>
              </a:effectLst>
            </a:endParaRPr>
          </a:p>
          <a:p>
            <a:endParaRPr lang="en-GB" b="1" dirty="0">
              <a:solidFill>
                <a:srgbClr val="C00000"/>
              </a:solidFill>
              <a:effectLst>
                <a:outerShdw blurRad="38100" dist="38100" dir="2700000" algn="tl">
                  <a:srgbClr val="000000">
                    <a:alpha val="43137"/>
                  </a:srgbClr>
                </a:outerShdw>
              </a:effectLst>
            </a:endParaRPr>
          </a:p>
          <a:p>
            <a:endParaRPr lang="en-GB" b="1" dirty="0">
              <a:solidFill>
                <a:srgbClr val="C00000"/>
              </a:solidFill>
              <a:effectLst>
                <a:outerShdw blurRad="38100" dist="38100" dir="2700000" algn="tl">
                  <a:srgbClr val="000000">
                    <a:alpha val="43137"/>
                  </a:srgbClr>
                </a:outerShdw>
              </a:effectLst>
            </a:endParaRPr>
          </a:p>
          <a:p>
            <a:endParaRPr lang="en-GB" b="1" dirty="0">
              <a:solidFill>
                <a:srgbClr val="C00000"/>
              </a:solidFill>
              <a:effectLst>
                <a:outerShdw blurRad="38100" dist="38100" dir="2700000" algn="tl">
                  <a:srgbClr val="000000">
                    <a:alpha val="43137"/>
                  </a:srgbClr>
                </a:outerShdw>
              </a:effectLst>
            </a:endParaRPr>
          </a:p>
          <a:p>
            <a:endParaRPr lang="en-GB" b="1" dirty="0">
              <a:solidFill>
                <a:srgbClr val="C00000"/>
              </a:solidFill>
              <a:effectLst>
                <a:outerShdw blurRad="38100" dist="38100" dir="2700000" algn="tl">
                  <a:srgbClr val="000000">
                    <a:alpha val="43137"/>
                  </a:srgbClr>
                </a:outerShdw>
              </a:effectLst>
            </a:endParaRPr>
          </a:p>
          <a:p>
            <a:endParaRPr lang="en-GB" b="1" dirty="0">
              <a:solidFill>
                <a:srgbClr val="C00000"/>
              </a:solidFill>
              <a:effectLst>
                <a:outerShdw blurRad="38100" dist="38100" dir="2700000" algn="tl">
                  <a:srgbClr val="000000">
                    <a:alpha val="43137"/>
                  </a:srgbClr>
                </a:outerShdw>
              </a:effectLst>
            </a:endParaRPr>
          </a:p>
          <a:p>
            <a:endParaRPr lang="en-GB" b="1" dirty="0">
              <a:solidFill>
                <a:srgbClr val="C00000"/>
              </a:solidFill>
              <a:effectLst>
                <a:outerShdw blurRad="38100" dist="38100" dir="2700000" algn="tl">
                  <a:srgbClr val="000000">
                    <a:alpha val="43137"/>
                  </a:srgbClr>
                </a:outerShdw>
              </a:effectLst>
            </a:endParaRPr>
          </a:p>
          <a:p>
            <a:endParaRPr lang="en-GB" b="1" dirty="0">
              <a:solidFill>
                <a:srgbClr val="C00000"/>
              </a:solidFill>
              <a:effectLst>
                <a:outerShdw blurRad="38100" dist="38100" dir="2700000" algn="tl">
                  <a:srgbClr val="000000">
                    <a:alpha val="43137"/>
                  </a:srgbClr>
                </a:outerShdw>
              </a:effectLst>
            </a:endParaRPr>
          </a:p>
          <a:p>
            <a:endParaRPr lang="en-GB" sz="1400" b="1" dirty="0">
              <a:solidFill>
                <a:srgbClr val="C00000"/>
              </a:solidFill>
              <a:effectLst>
                <a:outerShdw blurRad="38100" dist="38100" dir="2700000" algn="tl">
                  <a:srgbClr val="000000">
                    <a:alpha val="43137"/>
                  </a:srgbClr>
                </a:outerShdw>
              </a:effectLst>
            </a:endParaRPr>
          </a:p>
          <a:p>
            <a:endParaRPr lang="en-GB" sz="1400" b="1" dirty="0">
              <a:solidFill>
                <a:srgbClr val="C00000"/>
              </a:solidFill>
              <a:effectLst>
                <a:outerShdw blurRad="38100" dist="38100" dir="2700000" algn="tl">
                  <a:srgbClr val="000000">
                    <a:alpha val="43137"/>
                  </a:srgbClr>
                </a:outerShdw>
              </a:effectLst>
            </a:endParaRPr>
          </a:p>
          <a:p>
            <a:endParaRPr lang="en-GB" sz="1400" b="1" dirty="0">
              <a:solidFill>
                <a:srgbClr val="C00000"/>
              </a:solidFill>
              <a:effectLst>
                <a:outerShdw blurRad="38100" dist="38100" dir="2700000" algn="tl">
                  <a:srgbClr val="000000">
                    <a:alpha val="43137"/>
                  </a:srgbClr>
                </a:outerShdw>
              </a:effectLst>
            </a:endParaRPr>
          </a:p>
          <a:p>
            <a:endParaRPr lang="en-GB" sz="1400" b="1" dirty="0">
              <a:solidFill>
                <a:srgbClr val="C00000"/>
              </a:solidFill>
              <a:effectLst>
                <a:outerShdw blurRad="38100" dist="38100" dir="2700000" algn="tl">
                  <a:srgbClr val="000000">
                    <a:alpha val="43137"/>
                  </a:srgbClr>
                </a:outerShdw>
              </a:effectLst>
            </a:endParaRPr>
          </a:p>
          <a:p>
            <a:endParaRPr lang="en-GB" sz="1400" b="1" dirty="0">
              <a:solidFill>
                <a:srgbClr val="C00000"/>
              </a:solidFill>
              <a:effectLst>
                <a:outerShdw blurRad="38100" dist="38100" dir="2700000" algn="tl">
                  <a:srgbClr val="000000">
                    <a:alpha val="43137"/>
                  </a:srgbClr>
                </a:outerShdw>
              </a:effectLst>
            </a:endParaRPr>
          </a:p>
          <a:p>
            <a:r>
              <a:rPr lang="en-GB" sz="1400" b="1" dirty="0">
                <a:solidFill>
                  <a:srgbClr val="C00000"/>
                </a:solidFill>
                <a:effectLst>
                  <a:outerShdw blurRad="38100" dist="38100" dir="2700000" algn="tl">
                    <a:srgbClr val="000000">
                      <a:alpha val="43137"/>
                    </a:srgbClr>
                  </a:outerShdw>
                </a:effectLst>
              </a:rPr>
              <a:t>Dr Briony Enser, Associate Lecturer, Faculty of Health and Life Sciences</a:t>
            </a:r>
            <a:endParaRPr lang="en-GB" i="1" dirty="0"/>
          </a:p>
          <a:p>
            <a:r>
              <a:rPr lang="en-GB" sz="1400" b="1" dirty="0">
                <a:solidFill>
                  <a:srgbClr val="C00000"/>
                </a:solidFill>
                <a:effectLst>
                  <a:outerShdw blurRad="38100" dist="38100" dir="2700000" algn="tl">
                    <a:srgbClr val="000000">
                      <a:alpha val="43137"/>
                    </a:srgbClr>
                  </a:outerShdw>
                </a:effectLst>
              </a:rPr>
              <a:t>Oxford Brookes University, p0086844@brookes.ac.uk</a:t>
            </a:r>
            <a:endParaRPr lang="en-GB" sz="1400" dirty="0">
              <a:solidFill>
                <a:srgbClr val="C00000"/>
              </a:solidFill>
            </a:endParaRPr>
          </a:p>
          <a:p>
            <a:endParaRPr lang="en-GB" dirty="0"/>
          </a:p>
        </p:txBody>
      </p:sp>
      <p:sp>
        <p:nvSpPr>
          <p:cNvPr id="4" name="Rectangle: Rounded Corners 3">
            <a:extLst>
              <a:ext uri="{FF2B5EF4-FFF2-40B4-BE49-F238E27FC236}">
                <a16:creationId xmlns:a16="http://schemas.microsoft.com/office/drawing/2014/main" id="{168A6C54-04F8-4968-BF03-8822BC736351}"/>
              </a:ext>
            </a:extLst>
          </p:cNvPr>
          <p:cNvSpPr/>
          <p:nvPr/>
        </p:nvSpPr>
        <p:spPr>
          <a:xfrm>
            <a:off x="2195736" y="1196752"/>
            <a:ext cx="4104456" cy="3024336"/>
          </a:xfrm>
          <a:prstGeom prst="roundRect">
            <a:avLst/>
          </a:prstGeom>
          <a:ln w="76200">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0" dirty="0">
                <a:solidFill>
                  <a:srgbClr val="FF0000"/>
                </a:solidFill>
                <a:effectLst>
                  <a:outerShdw blurRad="38100" dist="38100" dir="2700000" algn="tl">
                    <a:srgbClr val="000000">
                      <a:alpha val="43137"/>
                    </a:srgbClr>
                  </a:outerShdw>
                </a:effectLst>
                <a:latin typeface="Stencil" panose="040409050D0802020404" pitchFamily="82" charset="0"/>
                <a:cs typeface="Aharoni" panose="02010803020104030203" pitchFamily="2" charset="-79"/>
              </a:rPr>
              <a:t>DRINK</a:t>
            </a:r>
            <a:r>
              <a:rPr lang="en-GB" sz="3600" dirty="0">
                <a:solidFill>
                  <a:srgbClr val="FF0000"/>
                </a:solidFill>
                <a:effectLst>
                  <a:outerShdw blurRad="38100" dist="38100" dir="2700000" algn="tl">
                    <a:srgbClr val="000000">
                      <a:alpha val="43137"/>
                    </a:srgbClr>
                  </a:outerShdw>
                </a:effectLst>
                <a:latin typeface="Stencil" panose="040409050D0802020404" pitchFamily="82" charset="0"/>
                <a:cs typeface="Aharoni" panose="02010803020104030203" pitchFamily="2" charset="-79"/>
              </a:rPr>
              <a:t> </a:t>
            </a:r>
          </a:p>
          <a:p>
            <a:pPr algn="ctr"/>
            <a:r>
              <a:rPr lang="en-GB" sz="4000" dirty="0">
                <a:solidFill>
                  <a:srgbClr val="FF0000"/>
                </a:solidFill>
                <a:effectLst>
                  <a:outerShdw blurRad="38100" dist="38100" dir="2700000" algn="tl">
                    <a:srgbClr val="000000">
                      <a:alpha val="43137"/>
                    </a:srgbClr>
                  </a:outerShdw>
                </a:effectLst>
                <a:latin typeface="Stencil" panose="040409050D0802020404" pitchFamily="82" charset="0"/>
                <a:cs typeface="Aharoni" panose="02010803020104030203" pitchFamily="2" charset="-79"/>
              </a:rPr>
              <a:t>RESPONSIBLY</a:t>
            </a:r>
          </a:p>
          <a:p>
            <a:pPr algn="ctr"/>
            <a:r>
              <a:rPr lang="en-GB" sz="4000" dirty="0">
                <a:solidFill>
                  <a:srgbClr val="FF0000"/>
                </a:solidFill>
                <a:effectLst>
                  <a:outerShdw blurRad="38100" dist="38100" dir="2700000" algn="tl">
                    <a:srgbClr val="000000">
                      <a:alpha val="43137"/>
                    </a:srgbClr>
                  </a:outerShdw>
                </a:effectLst>
                <a:latin typeface="Stencil" panose="040409050D0802020404" pitchFamily="82" charset="0"/>
                <a:cs typeface="Aharoni" panose="02010803020104030203" pitchFamily="2" charset="-79"/>
              </a:rPr>
              <a:t>?</a:t>
            </a:r>
          </a:p>
          <a:p>
            <a:pPr algn="ctr"/>
            <a:r>
              <a:rPr lang="en-GB" sz="2000" dirty="0">
                <a:solidFill>
                  <a:srgbClr val="FF0000"/>
                </a:solidFill>
                <a:effectLst>
                  <a:outerShdw blurRad="38100" dist="38100" dir="2700000" algn="tl">
                    <a:srgbClr val="000000">
                      <a:alpha val="43137"/>
                    </a:srgbClr>
                  </a:outerShdw>
                </a:effectLst>
                <a:latin typeface="Stencil" panose="040409050D0802020404" pitchFamily="82" charset="0"/>
                <a:cs typeface="Aharoni" panose="02010803020104030203" pitchFamily="2" charset="-79"/>
              </a:rPr>
              <a:t>See the gorilla</a:t>
            </a:r>
          </a:p>
        </p:txBody>
      </p:sp>
    </p:spTree>
    <p:extLst>
      <p:ext uri="{BB962C8B-B14F-4D97-AF65-F5344CB8AC3E}">
        <p14:creationId xmlns:p14="http://schemas.microsoft.com/office/powerpoint/2010/main" val="737438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A3B90-3ED3-471C-B2FD-39636067AED2}"/>
              </a:ext>
            </a:extLst>
          </p:cNvPr>
          <p:cNvSpPr>
            <a:spLocks noGrp="1"/>
          </p:cNvSpPr>
          <p:nvPr>
            <p:ph type="ctrTitle"/>
          </p:nvPr>
        </p:nvSpPr>
        <p:spPr>
          <a:xfrm>
            <a:off x="685800" y="764704"/>
            <a:ext cx="7772400" cy="792088"/>
          </a:xfrm>
        </p:spPr>
        <p:txBody>
          <a:bodyPr>
            <a:noAutofit/>
          </a:bodyPr>
          <a:lstStyle/>
          <a:p>
            <a:r>
              <a:rPr lang="en-GB" sz="2400" b="1"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Central Hypotheses</a:t>
            </a:r>
            <a:endParaRPr lang="en-GB" sz="2400" dirty="0">
              <a:solidFill>
                <a:schemeClr val="tx2">
                  <a:lumMod val="50000"/>
                </a:schemeClr>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D3FDD330-BD7F-46D3-A987-1A50667949A6}"/>
              </a:ext>
            </a:extLst>
          </p:cNvPr>
          <p:cNvSpPr>
            <a:spLocks noGrp="1"/>
          </p:cNvSpPr>
          <p:nvPr>
            <p:ph type="subTitle" idx="1"/>
          </p:nvPr>
        </p:nvSpPr>
        <p:spPr>
          <a:xfrm>
            <a:off x="1331640" y="1844824"/>
            <a:ext cx="6400800" cy="3472409"/>
          </a:xfrm>
        </p:spPr>
        <p:txBody>
          <a:bodyPr>
            <a:noAutofit/>
          </a:bodyPr>
          <a:lstStyle/>
          <a:p>
            <a:pPr algn="l"/>
            <a:r>
              <a:rPr lang="en-GB" sz="1800" dirty="0">
                <a:solidFill>
                  <a:schemeClr val="tx2">
                    <a:lumMod val="50000"/>
                  </a:schemeClr>
                </a:solidFill>
                <a:latin typeface="Times New Roman" panose="02020603050405020304" pitchFamily="18" charset="0"/>
                <a:cs typeface="Times New Roman" panose="02020603050405020304" pitchFamily="18" charset="0"/>
              </a:rPr>
              <a:t>There is a dimension within the totality of alcohol-related harm that remains largely unseen and unacknowledged in Government policy and by the public.  This comprises the harms that drinkers cause to people around them: Alcohol-Related Collateral Harm (ARC harm)</a:t>
            </a:r>
            <a:br>
              <a:rPr lang="en-GB" sz="1800" dirty="0">
                <a:solidFill>
                  <a:schemeClr val="tx2">
                    <a:lumMod val="50000"/>
                  </a:schemeClr>
                </a:solidFill>
                <a:latin typeface="Times New Roman" panose="02020603050405020304" pitchFamily="18" charset="0"/>
                <a:cs typeface="Times New Roman" panose="02020603050405020304" pitchFamily="18" charset="0"/>
              </a:rPr>
            </a:br>
            <a:br>
              <a:rPr lang="en-GB" sz="1800" dirty="0">
                <a:solidFill>
                  <a:schemeClr val="tx2">
                    <a:lumMod val="50000"/>
                  </a:schemeClr>
                </a:solidFill>
                <a:latin typeface="Times New Roman" panose="02020603050405020304" pitchFamily="18" charset="0"/>
                <a:cs typeface="Times New Roman" panose="02020603050405020304" pitchFamily="18" charset="0"/>
              </a:rPr>
            </a:br>
            <a:r>
              <a:rPr lang="en-GB" sz="1800" dirty="0">
                <a:solidFill>
                  <a:schemeClr val="tx2">
                    <a:lumMod val="50000"/>
                  </a:schemeClr>
                </a:solidFill>
                <a:latin typeface="Times New Roman" panose="02020603050405020304" pitchFamily="18" charset="0"/>
                <a:cs typeface="Times New Roman" panose="02020603050405020304" pitchFamily="18" charset="0"/>
              </a:rPr>
              <a:t>These harms are poorly characterised and warrant greater attention. </a:t>
            </a:r>
            <a:br>
              <a:rPr lang="en-GB" sz="1800" dirty="0">
                <a:solidFill>
                  <a:schemeClr val="tx2">
                    <a:lumMod val="50000"/>
                  </a:schemeClr>
                </a:solidFill>
                <a:latin typeface="Times New Roman" panose="02020603050405020304" pitchFamily="18" charset="0"/>
                <a:cs typeface="Times New Roman" panose="02020603050405020304" pitchFamily="18" charset="0"/>
              </a:rPr>
            </a:br>
            <a:br>
              <a:rPr lang="en-GB" sz="1800" dirty="0">
                <a:solidFill>
                  <a:schemeClr val="tx2">
                    <a:lumMod val="50000"/>
                  </a:schemeClr>
                </a:solidFill>
                <a:latin typeface="Times New Roman" panose="02020603050405020304" pitchFamily="18" charset="0"/>
                <a:cs typeface="Times New Roman" panose="02020603050405020304" pitchFamily="18" charset="0"/>
              </a:rPr>
            </a:br>
            <a:r>
              <a:rPr lang="en-GB" sz="1800" dirty="0">
                <a:solidFill>
                  <a:schemeClr val="tx2">
                    <a:lumMod val="50000"/>
                  </a:schemeClr>
                </a:solidFill>
                <a:latin typeface="Times New Roman" panose="02020603050405020304" pitchFamily="18" charset="0"/>
                <a:cs typeface="Times New Roman" panose="02020603050405020304" pitchFamily="18" charset="0"/>
              </a:rPr>
              <a:t>Failure to recognise these harms limits the Government, and thus the Public’s, conception of the totality of  harm caused by alcohol.  This skews and constrains any Health interventions developed to prevent and address the totality of alcohol harm effectively.  </a:t>
            </a:r>
            <a:br>
              <a:rPr lang="en-GB" sz="1800" dirty="0">
                <a:solidFill>
                  <a:schemeClr val="tx2">
                    <a:lumMod val="50000"/>
                  </a:schemeClr>
                </a:solidFill>
                <a:latin typeface="Times New Roman" panose="02020603050405020304" pitchFamily="18" charset="0"/>
                <a:cs typeface="Times New Roman" panose="02020603050405020304" pitchFamily="18" charset="0"/>
              </a:rPr>
            </a:br>
            <a:endParaRPr lang="en-GB" sz="1800" dirty="0">
              <a:solidFill>
                <a:schemeClr val="tx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52843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1AA9396-E600-4F04-A123-82D79B1EA800}"/>
              </a:ext>
            </a:extLst>
          </p:cNvPr>
          <p:cNvSpPr>
            <a:spLocks noGrp="1"/>
          </p:cNvSpPr>
          <p:nvPr>
            <p:ph idx="1"/>
          </p:nvPr>
        </p:nvSpPr>
        <p:spPr>
          <a:xfrm>
            <a:off x="395537" y="404665"/>
            <a:ext cx="7880630" cy="5699370"/>
          </a:xfrm>
        </p:spPr>
        <p:txBody>
          <a:bodyPr>
            <a:normAutofit fontScale="32500" lnSpcReduction="20000"/>
          </a:bodyPr>
          <a:lstStyle/>
          <a:p>
            <a:endParaRPr lang="en-GB" b="1" dirty="0"/>
          </a:p>
          <a:p>
            <a:endParaRPr lang="en-GB" b="1" dirty="0"/>
          </a:p>
          <a:p>
            <a:endParaRPr lang="en-GB" b="1" dirty="0"/>
          </a:p>
          <a:p>
            <a:endParaRPr lang="en-GB" b="1" dirty="0"/>
          </a:p>
          <a:p>
            <a:r>
              <a:rPr lang="en-GB" b="1" dirty="0"/>
              <a:t>PRESENTATION REFERENCES</a:t>
            </a:r>
            <a:endParaRPr lang="en-GB" dirty="0"/>
          </a:p>
          <a:p>
            <a:endParaRPr lang="en-GB" dirty="0"/>
          </a:p>
          <a:p>
            <a:r>
              <a:rPr lang="en-GB" dirty="0"/>
              <a:t>Alcohol Research UK, (2015) </a:t>
            </a:r>
            <a:r>
              <a:rPr lang="en-GB" i="1" dirty="0"/>
              <a:t>Alcohol Insight Number 119: Constructing alcohol identities: the role of social network sites (SNS) in young peoples’ drinking cultures</a:t>
            </a:r>
            <a:r>
              <a:rPr lang="en-GB" dirty="0"/>
              <a:t>. Available at: http://alcoholresearchuk.org/news/constructing-alcohol-identities-the-role-of-social-network-sites-sns-in-young-peoples-drinking-cultures/. </a:t>
            </a:r>
          </a:p>
          <a:p>
            <a:r>
              <a:rPr lang="en-GB" dirty="0"/>
              <a:t>Cabinet Office (2003) </a:t>
            </a:r>
            <a:r>
              <a:rPr lang="en-GB" i="1" dirty="0"/>
              <a:t>Alcohol misuse: How much does it cost?</a:t>
            </a:r>
            <a:r>
              <a:rPr lang="en-GB" dirty="0"/>
              <a:t> Available at: http://webarchive.nationalarchives.gov.uk/20130128101412/http://www.cabinetoffice.gov.uk/media/cabinetoffice/strategy/assets/econ.pdf</a:t>
            </a:r>
          </a:p>
          <a:p>
            <a:r>
              <a:rPr lang="en-GB" dirty="0"/>
              <a:t>Chabris, C. and Simons, D. (2010) </a:t>
            </a:r>
            <a:r>
              <a:rPr lang="en-GB" i="1" dirty="0"/>
              <a:t>The invisible gorilla and other ways our intuition deceives us</a:t>
            </a:r>
            <a:r>
              <a:rPr lang="en-GB" dirty="0"/>
              <a:t>. London: HarperCollins.</a:t>
            </a:r>
          </a:p>
          <a:p>
            <a:r>
              <a:rPr lang="en-GB" dirty="0"/>
              <a:t>DH, Department of Health (1992) </a:t>
            </a:r>
            <a:r>
              <a:rPr lang="en-GB" i="1" dirty="0"/>
              <a:t>The Health of the Nation. A strategy for health in England</a:t>
            </a:r>
            <a:r>
              <a:rPr lang="en-GB" dirty="0"/>
              <a:t>. (Cm1986). London: The Stationery Office.</a:t>
            </a:r>
          </a:p>
          <a:p>
            <a:r>
              <a:rPr lang="en-GB" dirty="0"/>
              <a:t>DH, Department of Health (2016) </a:t>
            </a:r>
            <a:r>
              <a:rPr lang="en-GB" i="1" dirty="0"/>
              <a:t>Alcohol Guidelines Review – Report from the Guidelines development group to the UK Chief Medical Officers</a:t>
            </a:r>
            <a:r>
              <a:rPr lang="en-GB" dirty="0"/>
              <a:t>. Available at: https://www.gov.uk/government/uploads/system/uploads/attachment_data/file/545739/GDG_report-Jan2016.pdf </a:t>
            </a:r>
          </a:p>
          <a:p>
            <a:r>
              <a:rPr lang="en-GB" dirty="0"/>
              <a:t>Donaldson, L. (2009) ‘Passive drinking: the collateral damage from alcohol’, in </a:t>
            </a:r>
            <a:r>
              <a:rPr lang="en-GB" i="1" dirty="0"/>
              <a:t>150 years of the Annual Report of the Chief Medical Officer: on the state of public health.</a:t>
            </a:r>
            <a:r>
              <a:rPr lang="en-GB" dirty="0"/>
              <a:t> London: DH Publications, p. 16 to 23. Available at: http://webarchive.nationalarchives.gov.uk/20130107105354/http://www.dh.gov.uk/prod_consum_dh/groups/dh_digitalassets/documents/digitalasset/dh_096231.pdf</a:t>
            </a:r>
          </a:p>
          <a:p>
            <a:r>
              <a:rPr lang="en-GB" dirty="0"/>
              <a:t>Dostoyevski,F. (1927) ‘The Brothers Karamazov’. Vol 2, p.245. Dent, London.</a:t>
            </a:r>
          </a:p>
          <a:p>
            <a:r>
              <a:rPr lang="en-GB" dirty="0"/>
              <a:t>Enser, B. J., Appleton, J. V. and Foxcroft, D. R. (2017) ‘Alcohol-related collateral harm, the unseen dimension? Survey of students aged 16-24 in Southern England’, </a:t>
            </a:r>
            <a:r>
              <a:rPr lang="en-GB" i="1" dirty="0"/>
              <a:t>Drugs: Education, Prevention and Policy</a:t>
            </a:r>
            <a:r>
              <a:rPr lang="en-GB" dirty="0"/>
              <a:t>, </a:t>
            </a:r>
            <a:r>
              <a:rPr lang="en-GB" b="1" dirty="0"/>
              <a:t>24</a:t>
            </a:r>
            <a:r>
              <a:rPr lang="en-GB" dirty="0"/>
              <a:t>(1), pp. 40–48. doi: 10.1080/09687637.2016.1215409.</a:t>
            </a:r>
          </a:p>
          <a:p>
            <a:r>
              <a:rPr lang="en-GB" dirty="0"/>
              <a:t>Giesbrecht, N., Cukier, S. and Steeves, D. (2010) ‘Collateral damage from alcohol: implications of “second-hand effects of drinking” for populations and health priorities’, </a:t>
            </a:r>
            <a:r>
              <a:rPr lang="en-GB" i="1" dirty="0"/>
              <a:t>Addiction</a:t>
            </a:r>
            <a:r>
              <a:rPr lang="en-GB" dirty="0"/>
              <a:t>, </a:t>
            </a:r>
            <a:r>
              <a:rPr lang="en-GB" b="1" dirty="0"/>
              <a:t>105</a:t>
            </a:r>
            <a:r>
              <a:rPr lang="en-GB" dirty="0"/>
              <a:t>(8), pp. 1323–1325. doi: 10.1111/j.1360-0443.2009.02884.x.</a:t>
            </a:r>
          </a:p>
          <a:p>
            <a:r>
              <a:rPr lang="en-GB" dirty="0"/>
              <a:t>Greenfield, T., Karriker-Jaffe, K., Giesbrecht, N., Kerr, William C., Ye, Y. and Bond, J. (2014) ‘Second-hand drinking may increase support for alcohol policies: new results from the 2010 National Alcohol Survey.’, </a:t>
            </a:r>
            <a:r>
              <a:rPr lang="en-GB" i="1" dirty="0"/>
              <a:t>Drug and Alcohol Review</a:t>
            </a:r>
            <a:r>
              <a:rPr lang="en-GB" dirty="0"/>
              <a:t>, </a:t>
            </a:r>
            <a:r>
              <a:rPr lang="en-GB" b="1" dirty="0"/>
              <a:t>33</a:t>
            </a:r>
            <a:r>
              <a:rPr lang="en-GB" dirty="0"/>
              <a:t>(3), pp. 259–267. doi: 10.1111/dar.12131.</a:t>
            </a:r>
          </a:p>
          <a:p>
            <a:r>
              <a:rPr lang="en-GB" dirty="0"/>
              <a:t>Harrison, B. (1994) </a:t>
            </a:r>
            <a:r>
              <a:rPr lang="en-GB" i="1" dirty="0"/>
              <a:t>Drink and the Victorians: the temperance question in England, 1815-187</a:t>
            </a:r>
            <a:r>
              <a:rPr lang="en-GB" dirty="0"/>
              <a:t>2. Keele University Press.</a:t>
            </a:r>
          </a:p>
          <a:p>
            <a:r>
              <a:rPr lang="en-GB" dirty="0"/>
              <a:t>Hogarth, W. (1751) </a:t>
            </a:r>
            <a:r>
              <a:rPr lang="en-GB" i="1" dirty="0"/>
              <a:t>Gin Lane</a:t>
            </a:r>
            <a:r>
              <a:rPr lang="en-GB" dirty="0"/>
              <a:t>, Etching and Engraving. The Metropolitan Museum of Art. Available at: https://www.metmuseum.org/art/collection/</a:t>
            </a:r>
          </a:p>
          <a:p>
            <a:r>
              <a:rPr lang="en-GB" dirty="0"/>
              <a:t>Huhtanen, P. and Tigerstedt, C. (2012) ‘Women and young adults suffer most from other people’s drinking’, </a:t>
            </a:r>
            <a:r>
              <a:rPr lang="en-GB" i="1" dirty="0"/>
              <a:t>Drug and Alcohol Review</a:t>
            </a:r>
            <a:r>
              <a:rPr lang="en-GB" dirty="0"/>
              <a:t>, </a:t>
            </a:r>
            <a:r>
              <a:rPr lang="en-GB" b="1" dirty="0"/>
              <a:t>31</a:t>
            </a:r>
            <a:r>
              <a:rPr lang="en-GB" dirty="0"/>
              <a:t>(7), pp. 841–846. doi: 10.1111/j.1465-3362.2012.00480.x.</a:t>
            </a:r>
          </a:p>
          <a:p>
            <a:r>
              <a:rPr lang="en-GB" dirty="0"/>
              <a:t>Jones, L., Bellis, M., Dedman, D., Sumnall, H. and Tocque, K. (2008) </a:t>
            </a:r>
            <a:r>
              <a:rPr lang="en-GB" i="1" dirty="0"/>
              <a:t>Alcohol-attributable fractions for England: alcohol-attributable mortality and hospital admissions</a:t>
            </a:r>
            <a:r>
              <a:rPr lang="en-GB" dirty="0"/>
              <a:t>. NorthWest Public Health Observatory and Centre for Public Health, Liverpool. Available at: http://www.lape.org.uk/downloads/AlcoholAttributableFractions.pdf </a:t>
            </a:r>
          </a:p>
          <a:p>
            <a:r>
              <a:rPr lang="en-GB" dirty="0"/>
              <a:t>Klingemann, H. and Gmel, G. (2001) </a:t>
            </a:r>
            <a:r>
              <a:rPr lang="en-GB" i="1" dirty="0"/>
              <a:t>Mapping the social consequences of alcohol consumption</a:t>
            </a:r>
            <a:r>
              <a:rPr lang="en-GB" dirty="0"/>
              <a:t>. Dordrecht, The Netherlands: Kluwer Academic Publishers.</a:t>
            </a:r>
          </a:p>
          <a:p>
            <a:r>
              <a:rPr lang="en-GB" dirty="0"/>
              <a:t>Laslett, A-M., Room, R., Ferris, J., Wilkinson, C., Livingston, M. and Mugavin, J. (2011) ‘Surveying the range and magnitude of alcohol’s harm to others in Australia’, </a:t>
            </a:r>
            <a:r>
              <a:rPr lang="en-GB" i="1" dirty="0"/>
              <a:t>Addiction</a:t>
            </a:r>
            <a:r>
              <a:rPr lang="en-GB" dirty="0"/>
              <a:t>, </a:t>
            </a:r>
            <a:r>
              <a:rPr lang="en-GB" b="1" dirty="0"/>
              <a:t>106</a:t>
            </a:r>
            <a:r>
              <a:rPr lang="en-GB" dirty="0"/>
              <a:t>(9), pp. 1603–1611. doi: 10.1111/j.1360-</a:t>
            </a:r>
          </a:p>
          <a:p>
            <a:r>
              <a:rPr lang="en-GB" dirty="0"/>
              <a:t>Moan, I., Storvoll, E., Sundin, E., Lund, I., Bloomfield, K., Hope, A., Ramstedt, M., Huhtanen, P. and Kristjánsson, S. (2015) ‘Experienced Harm from Other People’s Drinking: A Comparison of Northern European Countries’, </a:t>
            </a:r>
            <a:r>
              <a:rPr lang="en-GB" i="1" dirty="0"/>
              <a:t>Substance Abuse: Research and Treatment</a:t>
            </a:r>
            <a:r>
              <a:rPr lang="en-GB" dirty="0"/>
              <a:t>, </a:t>
            </a:r>
            <a:r>
              <a:rPr lang="en-GB" b="1" dirty="0"/>
              <a:t>9</a:t>
            </a:r>
            <a:r>
              <a:rPr lang="en-GB" dirty="0"/>
              <a:t>(Supp 2), pp. 45–57. doi: 10.4137/SART.S23504.</a:t>
            </a:r>
          </a:p>
          <a:p>
            <a:r>
              <a:rPr lang="en-GB" dirty="0"/>
              <a:t>O'Neill, G., Martin, N., Birch, J., Oldam, A. and Newbury-Birch, D. (2015) ‘The Drinkers Degree: Risk Taking Behaviours amongst Undergraduate Student Drinkers.’, </a:t>
            </a:r>
            <a:r>
              <a:rPr lang="en-GB" i="1" dirty="0"/>
              <a:t>Journal of Addiction</a:t>
            </a:r>
            <a:r>
              <a:rPr lang="en-GB" dirty="0"/>
              <a:t>, </a:t>
            </a:r>
            <a:r>
              <a:rPr lang="en-GB" b="1" dirty="0"/>
              <a:t>2015</a:t>
            </a:r>
            <a:r>
              <a:rPr lang="en-GB" dirty="0"/>
              <a:t>(1), p. 965438. doi: </a:t>
            </a:r>
          </a:p>
          <a:p>
            <a:r>
              <a:rPr lang="en-GB" dirty="0"/>
              <a:t>ONS (Office for National Statistics) (2015) </a:t>
            </a:r>
            <a:r>
              <a:rPr lang="en-GB" i="1" dirty="0"/>
              <a:t>Adult Drinking Habits in Great Britain, 2013</a:t>
            </a:r>
            <a:r>
              <a:rPr lang="en-GB" dirty="0"/>
              <a:t>. Available at: https://www.ons.gov.uk/peoplepopulationandcommunity/healthandsocialcare/healthandlifeexpectancies/compendium/opinionsandlifestylesurvey/2015-03-19/adultdrinkinghabitsingreatbritain2013/pdf </a:t>
            </a:r>
          </a:p>
          <a:p>
            <a:r>
              <a:rPr lang="en-GB" dirty="0"/>
              <a:t>Room, R., Ferris, J., Laslett, A-M., Livingston, M., Mugavin, J. and Wilkinson, C. (2010) ‘The Drinker’s Effect on the Social Environment: A Conceptual Framework for Studying Alcohol’s Harm to Others’, </a:t>
            </a:r>
            <a:r>
              <a:rPr lang="en-GB" i="1" dirty="0"/>
              <a:t>International Journal of Environmental Research and Public Health</a:t>
            </a:r>
            <a:r>
              <a:rPr lang="en-GB" dirty="0"/>
              <a:t>, </a:t>
            </a:r>
            <a:r>
              <a:rPr lang="en-GB" b="1" dirty="0"/>
              <a:t>7</a:t>
            </a:r>
            <a:r>
              <a:rPr lang="en-GB" dirty="0"/>
              <a:t>(4), pp. 1855–1871. doi: 10.3390/ijerph7041855.</a:t>
            </a:r>
          </a:p>
          <a:p>
            <a:r>
              <a:rPr lang="en-GB" dirty="0"/>
              <a:t>Seid, A., Grittner, U., Greenfield, T. and Bloomfield, K. (2015) ‘To Cause Harm and to be Harmed by Others: New Perspectives on Alcohol’s Harms to Others.’, </a:t>
            </a:r>
            <a:r>
              <a:rPr lang="en-GB" i="1" dirty="0"/>
              <a:t>Substance Abuse: Research and Treatment</a:t>
            </a:r>
            <a:r>
              <a:rPr lang="en-GB" dirty="0"/>
              <a:t>, </a:t>
            </a:r>
            <a:r>
              <a:rPr lang="en-GB" b="1" dirty="0"/>
              <a:t>9</a:t>
            </a:r>
            <a:r>
              <a:rPr lang="en-GB" dirty="0"/>
              <a:t>(Supp 2), pp. 13–22. doi: 10.4137/SART.S23506.</a:t>
            </a:r>
          </a:p>
          <a:p>
            <a:r>
              <a:rPr lang="en-GB" dirty="0"/>
              <a:t>Shaw, G. B. (1903) </a:t>
            </a:r>
            <a:r>
              <a:rPr lang="en-GB" i="1" dirty="0"/>
              <a:t>Man and Superman. A comedy and a philosophy</a:t>
            </a:r>
            <a:r>
              <a:rPr lang="en-GB" dirty="0"/>
              <a:t>. Act III: the Statue. London: Archibald Constable &amp; Co.</a:t>
            </a:r>
          </a:p>
          <a:p>
            <a:r>
              <a:rPr lang="en-GB" dirty="0"/>
              <a:t>WHO (2009) </a:t>
            </a:r>
            <a:r>
              <a:rPr lang="en-GB" i="1" dirty="0"/>
              <a:t>GLOBAL HEALTH RISKS Mortality and burden of disease attributable to selected major risks</a:t>
            </a:r>
            <a:r>
              <a:rPr lang="en-GB" dirty="0"/>
              <a:t>. Available at: http://www.who.int/healthinfo/global_burden_disease/GlobalHealthRisks_report_full.pdf </a:t>
            </a:r>
          </a:p>
          <a:p>
            <a:r>
              <a:rPr lang="en-GB" dirty="0"/>
              <a:t>Zerubavel, E. (2015) </a:t>
            </a:r>
            <a:r>
              <a:rPr lang="en-GB" i="1" dirty="0"/>
              <a:t>Hidden in plain sight: the social structure of irrelevance</a:t>
            </a:r>
            <a:r>
              <a:rPr lang="en-GB" dirty="0"/>
              <a:t>. New York: Oxford University Press, 2015.</a:t>
            </a:r>
          </a:p>
          <a:p>
            <a:endParaRPr lang="en-GB" dirty="0"/>
          </a:p>
        </p:txBody>
      </p:sp>
      <p:sp>
        <p:nvSpPr>
          <p:cNvPr id="3" name="Title 2">
            <a:extLst>
              <a:ext uri="{FF2B5EF4-FFF2-40B4-BE49-F238E27FC236}">
                <a16:creationId xmlns:a16="http://schemas.microsoft.com/office/drawing/2014/main" id="{9E50723B-A369-494B-BF92-3BC786C1CAEB}"/>
              </a:ext>
            </a:extLst>
          </p:cNvPr>
          <p:cNvSpPr>
            <a:spLocks noGrp="1"/>
          </p:cNvSpPr>
          <p:nvPr>
            <p:ph type="title"/>
          </p:nvPr>
        </p:nvSpPr>
        <p:spPr>
          <a:xfrm>
            <a:off x="457200" y="338329"/>
            <a:ext cx="7067128" cy="66336"/>
          </a:xfrm>
        </p:spPr>
        <p:txBody>
          <a:bodyPr>
            <a:normAutofit fontScale="90000"/>
          </a:bodyPr>
          <a:lstStyle/>
          <a:p>
            <a:endParaRPr lang="en-GB" dirty="0">
              <a:solidFill>
                <a:schemeClr val="tx1"/>
              </a:solidFill>
            </a:endParaRPr>
          </a:p>
        </p:txBody>
      </p:sp>
    </p:spTree>
    <p:extLst>
      <p:ext uri="{BB962C8B-B14F-4D97-AF65-F5344CB8AC3E}">
        <p14:creationId xmlns:p14="http://schemas.microsoft.com/office/powerpoint/2010/main" val="2433270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620688"/>
            <a:ext cx="7990656" cy="936104"/>
          </a:xfrm>
        </p:spPr>
        <p:txBody>
          <a:bodyPr>
            <a:noAutofit/>
          </a:bodyPr>
          <a:lstStyle/>
          <a:p>
            <a:br>
              <a:rPr lang="en-GB" sz="2800" b="1"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br>
              <a:rPr lang="en-GB" sz="2800" b="1"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GB" sz="2800" b="1"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Alcohol-Related Collateral harm (ARC harm)</a:t>
            </a:r>
            <a:br>
              <a:rPr lang="en-GB" sz="2800" b="1"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GB" sz="28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371600" y="1268760"/>
            <a:ext cx="6400800" cy="4248472"/>
          </a:xfrm>
        </p:spPr>
        <p:txBody>
          <a:bodyPr>
            <a:normAutofit fontScale="92500"/>
          </a:bodyPr>
          <a:lstStyle/>
          <a:p>
            <a:r>
              <a:rPr lang="en-GB" sz="2400" dirty="0">
                <a:solidFill>
                  <a:schemeClr val="accent1">
                    <a:lumMod val="50000"/>
                  </a:schemeClr>
                </a:solidFill>
                <a:latin typeface="Times New Roman" panose="02020603050405020304" pitchFamily="18" charset="0"/>
                <a:cs typeface="Times New Roman" panose="02020603050405020304" pitchFamily="18" charset="0"/>
              </a:rPr>
              <a:t>Acronym and metaphor for the circle around drinkers where this multi-faceted phenomenon occurs</a:t>
            </a:r>
          </a:p>
          <a:p>
            <a:r>
              <a:rPr lang="en-GB" sz="2600" b="1"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What’s in a name?</a:t>
            </a:r>
            <a:br>
              <a:rPr lang="en-GB" sz="2600" b="1"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GB" i="1" dirty="0">
                <a:solidFill>
                  <a:schemeClr val="bg2">
                    <a:lumMod val="10000"/>
                  </a:schemeClr>
                </a:solidFill>
                <a:latin typeface="Times New Roman" panose="02020603050405020304" pitchFamily="18" charset="0"/>
                <a:cs typeface="Times New Roman" panose="02020603050405020304" pitchFamily="18" charset="0"/>
              </a:rPr>
              <a:t>Social Consequences </a:t>
            </a:r>
            <a:r>
              <a:rPr lang="en-GB" dirty="0">
                <a:solidFill>
                  <a:schemeClr val="bg2">
                    <a:lumMod val="10000"/>
                  </a:schemeClr>
                </a:solidFill>
                <a:latin typeface="Times New Roman" panose="02020603050405020304" pitchFamily="18" charset="0"/>
                <a:cs typeface="Times New Roman" panose="02020603050405020304" pitchFamily="18" charset="0"/>
              </a:rPr>
              <a:t>(Klingemann and Gmel, 2001)</a:t>
            </a:r>
          </a:p>
          <a:p>
            <a:r>
              <a:rPr lang="en-GB" dirty="0">
                <a:solidFill>
                  <a:schemeClr val="bg2">
                    <a:lumMod val="10000"/>
                  </a:schemeClr>
                </a:solidFill>
                <a:latin typeface="Times New Roman" panose="02020603050405020304" pitchFamily="18" charset="0"/>
                <a:cs typeface="Times New Roman" panose="02020603050405020304" pitchFamily="18" charset="0"/>
              </a:rPr>
              <a:t> </a:t>
            </a:r>
            <a:r>
              <a:rPr lang="en-GB" i="1" dirty="0">
                <a:solidFill>
                  <a:schemeClr val="bg2">
                    <a:lumMod val="10000"/>
                  </a:schemeClr>
                </a:solidFill>
                <a:latin typeface="Times New Roman" panose="02020603050405020304" pitchFamily="18" charset="0"/>
                <a:cs typeface="Times New Roman" panose="02020603050405020304" pitchFamily="18" charset="0"/>
              </a:rPr>
              <a:t>Negative Externalities</a:t>
            </a:r>
            <a:r>
              <a:rPr lang="en-GB" dirty="0">
                <a:solidFill>
                  <a:schemeClr val="bg2">
                    <a:lumMod val="10000"/>
                  </a:schemeClr>
                </a:solidFill>
                <a:latin typeface="Times New Roman" panose="02020603050405020304" pitchFamily="18" charset="0"/>
                <a:cs typeface="Times New Roman" panose="02020603050405020304" pitchFamily="18" charset="0"/>
              </a:rPr>
              <a:t> (Cabinet Office, 2003) </a:t>
            </a:r>
          </a:p>
          <a:p>
            <a:r>
              <a:rPr lang="en-GB" i="1" dirty="0">
                <a:solidFill>
                  <a:schemeClr val="bg2">
                    <a:lumMod val="10000"/>
                  </a:schemeClr>
                </a:solidFill>
                <a:latin typeface="Times New Roman" panose="02020603050405020304" pitchFamily="18" charset="0"/>
                <a:cs typeface="Times New Roman" panose="02020603050405020304" pitchFamily="18" charset="0"/>
              </a:rPr>
              <a:t>Passive Drinking </a:t>
            </a:r>
            <a:r>
              <a:rPr lang="en-GB" dirty="0">
                <a:solidFill>
                  <a:schemeClr val="bg2">
                    <a:lumMod val="10000"/>
                  </a:schemeClr>
                </a:solidFill>
                <a:latin typeface="Times New Roman" panose="02020603050405020304" pitchFamily="18" charset="0"/>
                <a:cs typeface="Times New Roman" panose="02020603050405020304" pitchFamily="18" charset="0"/>
              </a:rPr>
              <a:t>(Donaldson, 2009) </a:t>
            </a:r>
          </a:p>
          <a:p>
            <a:r>
              <a:rPr lang="en-GB" i="1" dirty="0">
                <a:solidFill>
                  <a:schemeClr val="bg2">
                    <a:lumMod val="10000"/>
                  </a:schemeClr>
                </a:solidFill>
                <a:latin typeface="Times New Roman" panose="02020603050405020304" pitchFamily="18" charset="0"/>
                <a:cs typeface="Times New Roman" panose="02020603050405020304" pitchFamily="18" charset="0"/>
              </a:rPr>
              <a:t>Harm from Others’ Drinking </a:t>
            </a:r>
            <a:r>
              <a:rPr lang="en-GB" dirty="0">
                <a:solidFill>
                  <a:schemeClr val="bg2">
                    <a:lumMod val="10000"/>
                  </a:schemeClr>
                </a:solidFill>
                <a:latin typeface="Times New Roman" panose="02020603050405020304" pitchFamily="18" charset="0"/>
                <a:cs typeface="Times New Roman" panose="02020603050405020304" pitchFamily="18" charset="0"/>
              </a:rPr>
              <a:t>(World Health Organization, 2009)</a:t>
            </a:r>
          </a:p>
          <a:p>
            <a:r>
              <a:rPr lang="en-GB" i="1" dirty="0">
                <a:solidFill>
                  <a:schemeClr val="bg2">
                    <a:lumMod val="10000"/>
                  </a:schemeClr>
                </a:solidFill>
                <a:latin typeface="Times New Roman" panose="02020603050405020304" pitchFamily="18" charset="0"/>
                <a:cs typeface="Times New Roman" panose="02020603050405020304" pitchFamily="18" charset="0"/>
              </a:rPr>
              <a:t>Alcohol’s Harm To Others</a:t>
            </a:r>
            <a:r>
              <a:rPr lang="en-GB" dirty="0">
                <a:solidFill>
                  <a:schemeClr val="bg2">
                    <a:lumMod val="10000"/>
                  </a:schemeClr>
                </a:solidFill>
                <a:latin typeface="Times New Roman" panose="02020603050405020304" pitchFamily="18" charset="0"/>
                <a:cs typeface="Times New Roman" panose="02020603050405020304" pitchFamily="18" charset="0"/>
              </a:rPr>
              <a:t> (Room et al., 2010)   </a:t>
            </a:r>
          </a:p>
          <a:p>
            <a:r>
              <a:rPr lang="en-GB" i="1" dirty="0">
                <a:solidFill>
                  <a:schemeClr val="bg2">
                    <a:lumMod val="10000"/>
                  </a:schemeClr>
                </a:solidFill>
                <a:latin typeface="Times New Roman" panose="02020603050405020304" pitchFamily="18" charset="0"/>
                <a:cs typeface="Times New Roman" panose="02020603050405020304" pitchFamily="18" charset="0"/>
              </a:rPr>
              <a:t>Collateral Damage </a:t>
            </a:r>
            <a:r>
              <a:rPr lang="en-GB" dirty="0">
                <a:solidFill>
                  <a:schemeClr val="bg2">
                    <a:lumMod val="10000"/>
                  </a:schemeClr>
                </a:solidFill>
                <a:latin typeface="Times New Roman" panose="02020603050405020304" pitchFamily="18" charset="0"/>
                <a:cs typeface="Times New Roman" panose="02020603050405020304" pitchFamily="18" charset="0"/>
              </a:rPr>
              <a:t>(Giesbrecht et al., 2010) </a:t>
            </a:r>
          </a:p>
          <a:p>
            <a:r>
              <a:rPr lang="en-GB" i="1" dirty="0">
                <a:solidFill>
                  <a:schemeClr val="bg2">
                    <a:lumMod val="10000"/>
                  </a:schemeClr>
                </a:solidFill>
                <a:latin typeface="Times New Roman" panose="02020603050405020304" pitchFamily="18" charset="0"/>
                <a:cs typeface="Times New Roman" panose="02020603050405020304" pitchFamily="18" charset="0"/>
              </a:rPr>
              <a:t>Second-hand Drinking</a:t>
            </a:r>
            <a:r>
              <a:rPr lang="en-GB" dirty="0">
                <a:solidFill>
                  <a:schemeClr val="bg2">
                    <a:lumMod val="10000"/>
                  </a:schemeClr>
                </a:solidFill>
                <a:latin typeface="Times New Roman" panose="02020603050405020304" pitchFamily="18" charset="0"/>
                <a:cs typeface="Times New Roman" panose="02020603050405020304" pitchFamily="18" charset="0"/>
              </a:rPr>
              <a:t> (Greenfield et al., 2014 </a:t>
            </a:r>
          </a:p>
          <a:p>
            <a:r>
              <a:rPr lang="en-GB" i="1" dirty="0">
                <a:solidFill>
                  <a:schemeClr val="bg2">
                    <a:lumMod val="10000"/>
                  </a:schemeClr>
                </a:solidFill>
                <a:latin typeface="Times New Roman" panose="02020603050405020304" pitchFamily="18" charset="0"/>
                <a:cs typeface="Times New Roman" panose="02020603050405020304" pitchFamily="18" charset="0"/>
              </a:rPr>
              <a:t>Collateral Harm</a:t>
            </a:r>
            <a:r>
              <a:rPr lang="en-GB" dirty="0">
                <a:solidFill>
                  <a:schemeClr val="bg2">
                    <a:lumMod val="10000"/>
                  </a:schemeClr>
                </a:solidFill>
                <a:latin typeface="Times New Roman" panose="02020603050405020304" pitchFamily="18" charset="0"/>
                <a:cs typeface="Times New Roman" panose="02020603050405020304" pitchFamily="18" charset="0"/>
              </a:rPr>
              <a:t> (Seid et al., 2015) </a:t>
            </a:r>
          </a:p>
          <a:p>
            <a:endParaRPr lang="en-GB" dirty="0"/>
          </a:p>
        </p:txBody>
      </p:sp>
    </p:spTree>
    <p:extLst>
      <p:ext uri="{BB962C8B-B14F-4D97-AF65-F5344CB8AC3E}">
        <p14:creationId xmlns:p14="http://schemas.microsoft.com/office/powerpoint/2010/main" val="4100562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0"/>
            <a:ext cx="7772400" cy="1780108"/>
          </a:xfrm>
        </p:spPr>
        <p:txBody>
          <a:bodyPr/>
          <a:lstStyle/>
          <a:p>
            <a:r>
              <a:rPr lang="en-GB" dirty="0">
                <a:solidFill>
                  <a:schemeClr val="accent5">
                    <a:lumMod val="60000"/>
                    <a:lumOff val="40000"/>
                  </a:schemeClr>
                </a:solidFill>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rPr>
              <a:t>The unseen dimension of alcohol-related harm</a:t>
            </a:r>
            <a:endParaRPr lang="en-GB"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611560" y="1780108"/>
            <a:ext cx="7160840" cy="4457204"/>
          </a:xfrm>
          <a:solidFill>
            <a:schemeClr val="tx2">
              <a:lumMod val="40000"/>
              <a:lumOff val="60000"/>
            </a:schemeClr>
          </a:solidFill>
          <a:effectLst>
            <a:outerShdw blurRad="50800" dist="38100" algn="l" rotWithShape="0">
              <a:prstClr val="black">
                <a:alpha val="40000"/>
              </a:prstClr>
            </a:outerShdw>
          </a:effectLst>
        </p:spPr>
        <p:txBody>
          <a:bodyPr>
            <a:normAutofit fontScale="25000" lnSpcReduction="20000"/>
          </a:bodyPr>
          <a:lstStyle/>
          <a:p>
            <a:r>
              <a:rPr lang="en-GB" sz="8000"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Today, harms that drinkers do to themselves are well recognised.</a:t>
            </a:r>
          </a:p>
          <a:p>
            <a:r>
              <a:rPr lang="en-GB" sz="8000"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Public Health messages target drinkers.</a:t>
            </a:r>
          </a:p>
          <a:p>
            <a:endParaRPr lang="en-GB" sz="8000" dirty="0">
              <a:solidFill>
                <a:srgbClr val="FFFF00"/>
              </a:solidFill>
              <a:effectLst>
                <a:outerShdw blurRad="38100" dist="38100" dir="2700000" algn="tl" rotWithShape="0">
                  <a:srgbClr val="000000">
                    <a:alpha val="43137"/>
                  </a:srgbClr>
                </a:outerShdw>
              </a:effectLst>
              <a:latin typeface="Times New Roman" panose="02020603050405020304" pitchFamily="18" charset="0"/>
              <a:cs typeface="Times New Roman" panose="02020603050405020304" pitchFamily="18" charset="0"/>
            </a:endParaRPr>
          </a:p>
          <a:p>
            <a:r>
              <a:rPr lang="en-GB" sz="8000" dirty="0">
                <a:solidFill>
                  <a:srgbClr val="FFFF00"/>
                </a:solidFill>
                <a:effectLst>
                  <a:outerShdw blurRad="38100" dist="38100" dir="2700000" algn="tl" rotWithShape="0">
                    <a:srgbClr val="000000">
                      <a:alpha val="43137"/>
                    </a:srgbClr>
                  </a:outerShdw>
                </a:effectLst>
                <a:latin typeface="Times New Roman" panose="02020603050405020304" pitchFamily="18" charset="0"/>
                <a:cs typeface="Times New Roman" panose="02020603050405020304" pitchFamily="18" charset="0"/>
              </a:rPr>
              <a:t>Yet, historically, the focus was the impact of alcohol on society, not the individual drinker and Government interventions targeted drinkers’ harms to other people.</a:t>
            </a:r>
          </a:p>
          <a:p>
            <a:endParaRPr lang="en-GB" sz="8000" dirty="0">
              <a:solidFill>
                <a:srgbClr val="FFFF00"/>
              </a:solidFill>
              <a:effectLst>
                <a:outerShdw blurRad="38100" dist="38100" dir="2700000" algn="tl" rotWithShape="0">
                  <a:srgbClr val="000000">
                    <a:alpha val="43137"/>
                  </a:srgbClr>
                </a:outerShdw>
              </a:effectLst>
              <a:latin typeface="Times New Roman" panose="02020603050405020304" pitchFamily="18" charset="0"/>
              <a:cs typeface="Times New Roman" panose="02020603050405020304" pitchFamily="18" charset="0"/>
            </a:endParaRPr>
          </a:p>
          <a:p>
            <a:r>
              <a:rPr lang="en-GB" sz="8000" i="1" dirty="0">
                <a:solidFill>
                  <a:schemeClr val="bg2">
                    <a:lumMod val="1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“English monarchs from Henry VII onwards enacted licensing legislation to promote public order” </a:t>
            </a:r>
          </a:p>
          <a:p>
            <a:r>
              <a:rPr lang="en-GB" sz="8000" dirty="0">
                <a:solidFill>
                  <a:schemeClr val="bg2">
                    <a:lumMod val="10000"/>
                  </a:schemeClr>
                </a:solidFill>
                <a:latin typeface="Times New Roman" panose="02020603050405020304" pitchFamily="18" charset="0"/>
                <a:cs typeface="Times New Roman" panose="02020603050405020304" pitchFamily="18" charset="0"/>
              </a:rPr>
              <a:t>Harrison, B. (1994) </a:t>
            </a:r>
            <a:r>
              <a:rPr lang="en-GB" sz="8000" i="1" dirty="0">
                <a:solidFill>
                  <a:schemeClr val="bg2">
                    <a:lumMod val="10000"/>
                  </a:schemeClr>
                </a:solidFill>
                <a:latin typeface="Times New Roman" panose="02020603050405020304" pitchFamily="18" charset="0"/>
                <a:cs typeface="Times New Roman" panose="02020603050405020304" pitchFamily="18" charset="0"/>
              </a:rPr>
              <a:t>Drink and the Victorians</a:t>
            </a:r>
          </a:p>
          <a:p>
            <a:endParaRPr lang="en-GB" sz="8000" dirty="0">
              <a:solidFill>
                <a:schemeClr val="bg2">
                  <a:lumMod val="10000"/>
                </a:schemeClr>
              </a:solidFill>
              <a:latin typeface="Times New Roman" panose="02020603050405020304" pitchFamily="18" charset="0"/>
              <a:cs typeface="Times New Roman" panose="02020603050405020304" pitchFamily="18" charset="0"/>
            </a:endParaRPr>
          </a:p>
          <a:p>
            <a:r>
              <a:rPr lang="en-GB" sz="8000" dirty="0">
                <a:solidFill>
                  <a:srgbClr val="FFFF00"/>
                </a:solidFill>
                <a:effectLst>
                  <a:outerShdw blurRad="38100" dist="38100" dir="2700000" algn="tl" rotWithShape="0">
                    <a:srgbClr val="000000">
                      <a:alpha val="43137"/>
                    </a:srgbClr>
                  </a:outerShdw>
                </a:effectLst>
                <a:latin typeface="Times New Roman" panose="02020603050405020304" pitchFamily="18" charset="0"/>
                <a:cs typeface="Times New Roman" panose="02020603050405020304" pitchFamily="18" charset="0"/>
              </a:rPr>
              <a:t>That is, ALL alcohol-related harm was seen as ARC harm </a:t>
            </a:r>
          </a:p>
          <a:p>
            <a:r>
              <a:rPr lang="en-GB" sz="8000" dirty="0">
                <a:solidFill>
                  <a:srgbClr val="FFFF00"/>
                </a:solidFill>
                <a:effectLst>
                  <a:outerShdw blurRad="38100" dist="38100" dir="2700000" algn="tl" rotWithShape="0">
                    <a:srgbClr val="000000">
                      <a:alpha val="43137"/>
                    </a:srgbClr>
                  </a:outerShdw>
                </a:effectLst>
                <a:latin typeface="Times New Roman" panose="02020603050405020304" pitchFamily="18" charset="0"/>
                <a:cs typeface="Times New Roman" panose="02020603050405020304" pitchFamily="18" charset="0"/>
              </a:rPr>
              <a:t>for some </a:t>
            </a:r>
            <a:r>
              <a:rPr lang="en-GB" sz="9600" dirty="0">
                <a:solidFill>
                  <a:srgbClr val="FFFF00"/>
                </a:solidFill>
                <a:effectLst>
                  <a:outerShdw blurRad="38100" dist="38100" dir="2700000" algn="tl" rotWithShape="0">
                    <a:srgbClr val="000000">
                      <a:alpha val="43137"/>
                    </a:srgbClr>
                  </a:outerShdw>
                </a:effectLst>
                <a:latin typeface="Times New Roman" panose="02020603050405020304" pitchFamily="18" charset="0"/>
                <a:cs typeface="Times New Roman" panose="02020603050405020304" pitchFamily="18" charset="0"/>
              </a:rPr>
              <a:t>500 </a:t>
            </a:r>
            <a:r>
              <a:rPr lang="en-GB" sz="8000" dirty="0">
                <a:solidFill>
                  <a:srgbClr val="FFFF00"/>
                </a:solidFill>
                <a:effectLst>
                  <a:outerShdw blurRad="38100" dist="38100" dir="2700000" algn="tl" rotWithShape="0">
                    <a:srgbClr val="000000">
                      <a:alpha val="43137"/>
                    </a:srgbClr>
                  </a:outerShdw>
                </a:effectLst>
                <a:latin typeface="Times New Roman" panose="02020603050405020304" pitchFamily="18" charset="0"/>
                <a:cs typeface="Times New Roman" panose="02020603050405020304" pitchFamily="18" charset="0"/>
              </a:rPr>
              <a:t>years.</a:t>
            </a:r>
          </a:p>
          <a:p>
            <a:endParaRPr lang="en-GB" sz="8000" dirty="0">
              <a:solidFill>
                <a:srgbClr val="FFFF00"/>
              </a:solidFill>
              <a:effectLst>
                <a:outerShdw blurRad="38100" dist="38100" dir="2700000" algn="tl" rotWithShape="0">
                  <a:srgbClr val="000000">
                    <a:alpha val="43137"/>
                  </a:srgbClr>
                </a:outerShdw>
              </a:effectLst>
              <a:latin typeface="Times New Roman" panose="02020603050405020304" pitchFamily="18" charset="0"/>
              <a:cs typeface="Times New Roman" panose="02020603050405020304" pitchFamily="18" charset="0"/>
            </a:endParaRPr>
          </a:p>
          <a:p>
            <a:br>
              <a:rPr lang="en-GB" sz="8000" dirty="0">
                <a:solidFill>
                  <a:schemeClr val="accent6">
                    <a:lumMod val="60000"/>
                    <a:lumOff val="40000"/>
                  </a:schemeClr>
                </a:solidFill>
                <a:effectLst>
                  <a:outerShdw blurRad="38100" dist="38100" dir="2700000" algn="tl">
                    <a:srgbClr val="000000">
                      <a:alpha val="43137"/>
                    </a:srgbClr>
                  </a:outerShdw>
                </a:effectLst>
              </a:rPr>
            </a:br>
            <a:br>
              <a:rPr lang="en-GB" sz="6000" dirty="0">
                <a:solidFill>
                  <a:schemeClr val="accent6">
                    <a:lumMod val="60000"/>
                    <a:lumOff val="40000"/>
                  </a:schemeClr>
                </a:solidFill>
                <a:effectLst>
                  <a:outerShdw blurRad="38100" dist="38100" dir="2700000" algn="tl">
                    <a:srgbClr val="000000">
                      <a:alpha val="43137"/>
                    </a:srgbClr>
                  </a:outerShdw>
                </a:effectLst>
              </a:rPr>
            </a:br>
            <a:endParaRPr lang="en-GB" sz="6000" dirty="0">
              <a:solidFill>
                <a:srgbClr val="FFFF00"/>
              </a:solidFill>
              <a:latin typeface="Times New Roman" panose="02020603050405020304" pitchFamily="18" charset="0"/>
              <a:cs typeface="Times New Roman" panose="02020603050405020304" pitchFamily="18" charset="0"/>
            </a:endParaRPr>
          </a:p>
          <a:p>
            <a:endParaRPr lang="en-GB" sz="5000" dirty="0">
              <a:solidFill>
                <a:srgbClr val="FFFF00"/>
              </a:solidFill>
              <a:effectLst>
                <a:outerShdw blurRad="50800" dist="38100" dir="2700000" algn="tl" rotWithShape="0">
                  <a:prstClr val="black">
                    <a:alpha val="40000"/>
                  </a:prstClr>
                </a:outerShdw>
              </a:effectLst>
            </a:endParaRPr>
          </a:p>
          <a:p>
            <a:endParaRPr lang="en-GB" dirty="0"/>
          </a:p>
        </p:txBody>
      </p:sp>
    </p:spTree>
    <p:extLst>
      <p:ext uri="{BB962C8B-B14F-4D97-AF65-F5344CB8AC3E}">
        <p14:creationId xmlns:p14="http://schemas.microsoft.com/office/powerpoint/2010/main" val="503337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628800"/>
            <a:ext cx="7772400" cy="1780108"/>
          </a:xfrm>
        </p:spPr>
        <p:txBody>
          <a:bodyPr/>
          <a:lstStyle/>
          <a:p>
            <a:endParaRPr lang="en-GB" dirty="0"/>
          </a:p>
        </p:txBody>
      </p:sp>
      <p:sp>
        <p:nvSpPr>
          <p:cNvPr id="3" name="Subtitle 2"/>
          <p:cNvSpPr>
            <a:spLocks noGrp="1"/>
          </p:cNvSpPr>
          <p:nvPr>
            <p:ph type="subTitle" idx="1"/>
          </p:nvPr>
        </p:nvSpPr>
        <p:spPr>
          <a:xfrm>
            <a:off x="1619672" y="6021288"/>
            <a:ext cx="6400800" cy="735334"/>
          </a:xfrm>
        </p:spPr>
        <p:txBody>
          <a:bodyPr/>
          <a:lstStyle/>
          <a:p>
            <a:r>
              <a:rPr lang="en-GB" b="1" dirty="0">
                <a:solidFill>
                  <a:srgbClr val="002060"/>
                </a:solidFill>
              </a:rPr>
              <a:t> </a:t>
            </a:r>
            <a:r>
              <a:rPr lang="en-GB" sz="1800" b="1" dirty="0">
                <a:solidFill>
                  <a:srgbClr val="002060"/>
                </a:solidFill>
                <a:latin typeface="Handscript SF" pitchFamily="2" charset="0"/>
              </a:rPr>
              <a:t>William Hogarth (1697-1764) “Gin Lane”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9633" y="260648"/>
            <a:ext cx="6624736" cy="5760640"/>
          </a:xfrm>
          <a:prstGeom prst="rect">
            <a:avLst/>
          </a:prstGeom>
        </p:spPr>
      </p:pic>
    </p:spTree>
    <p:extLst>
      <p:ext uri="{BB962C8B-B14F-4D97-AF65-F5344CB8AC3E}">
        <p14:creationId xmlns:p14="http://schemas.microsoft.com/office/powerpoint/2010/main" val="3602312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BE8D3-9F63-4BD2-B2E3-5792C5EB35B9}"/>
              </a:ext>
            </a:extLst>
          </p:cNvPr>
          <p:cNvSpPr>
            <a:spLocks noGrp="1"/>
          </p:cNvSpPr>
          <p:nvPr>
            <p:ph type="ctrTitle"/>
          </p:nvPr>
        </p:nvSpPr>
        <p:spPr>
          <a:xfrm>
            <a:off x="539552" y="980728"/>
            <a:ext cx="7772400" cy="1780108"/>
          </a:xfrm>
        </p:spPr>
        <p:txBody>
          <a:bodyPr>
            <a:normAutofit fontScale="90000"/>
          </a:bodyPr>
          <a:lstStyle/>
          <a:p>
            <a:r>
              <a:rPr lang="en-GB" dirty="0">
                <a:solidFill>
                  <a:schemeClr val="accent5">
                    <a:lumMod val="60000"/>
                    <a:lumOff val="40000"/>
                  </a:schemeClr>
                </a:solidFill>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rPr>
              <a:t>What Government and Public allow</a:t>
            </a:r>
            <a:br>
              <a:rPr lang="en-GB" sz="1800" dirty="0">
                <a:solidFill>
                  <a:schemeClr val="tx1"/>
                </a:solidFill>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rPr>
            </a:br>
            <a:r>
              <a:rPr lang="en-GB" sz="2000" i="1" dirty="0">
                <a:solidFill>
                  <a:schemeClr val="tx1"/>
                </a:solidFill>
                <a:latin typeface="Times New Roman" panose="02020603050405020304" pitchFamily="18" charset="0"/>
                <a:cs typeface="Times New Roman" panose="02020603050405020304" pitchFamily="18" charset="0"/>
              </a:rPr>
              <a:t>“… Englishmen will never be slaves: they are free to do whatever the Government and public opinion allow them to do” </a:t>
            </a:r>
            <a:r>
              <a:rPr lang="en-GB" sz="2000" dirty="0">
                <a:solidFill>
                  <a:schemeClr val="tx1"/>
                </a:solidFill>
                <a:latin typeface="Times New Roman" panose="02020603050405020304" pitchFamily="18" charset="0"/>
                <a:cs typeface="Times New Roman" panose="02020603050405020304" pitchFamily="18" charset="0"/>
              </a:rPr>
              <a:t>(Shaw, 1903). </a:t>
            </a:r>
            <a:br>
              <a:rPr lang="en-GB" sz="2000" dirty="0"/>
            </a:br>
            <a:endParaRPr lang="en-GB" sz="2000" dirty="0"/>
          </a:p>
        </p:txBody>
      </p:sp>
      <p:sp>
        <p:nvSpPr>
          <p:cNvPr id="3" name="Subtitle 2">
            <a:extLst>
              <a:ext uri="{FF2B5EF4-FFF2-40B4-BE49-F238E27FC236}">
                <a16:creationId xmlns:a16="http://schemas.microsoft.com/office/drawing/2014/main" id="{C08B8E92-1A17-4413-A6B2-E88C2865813D}"/>
              </a:ext>
            </a:extLst>
          </p:cNvPr>
          <p:cNvSpPr>
            <a:spLocks noGrp="1"/>
          </p:cNvSpPr>
          <p:nvPr>
            <p:ph type="subTitle" idx="1"/>
          </p:nvPr>
        </p:nvSpPr>
        <p:spPr>
          <a:xfrm>
            <a:off x="755576" y="2623964"/>
            <a:ext cx="7272808" cy="2893268"/>
          </a:xfrm>
        </p:spPr>
        <p:txBody>
          <a:bodyPr>
            <a:normAutofit/>
          </a:bodyPr>
          <a:lstStyle/>
          <a:p>
            <a:r>
              <a:rPr lang="en-GB" sz="2400" dirty="0">
                <a:solidFill>
                  <a:schemeClr val="tx1"/>
                </a:solidFill>
                <a:latin typeface="Times New Roman" panose="02020603050405020304" pitchFamily="18" charset="0"/>
                <a:cs typeface="Times New Roman" panose="02020603050405020304" pitchFamily="18" charset="0"/>
              </a:rPr>
              <a:t>BUT, in the last twenty years of the twentieth century preoccupation with alcohol-related harms to the individual drinker and the medicalisation of alcohol-related lifestyle harms became the established orthodoxy.</a:t>
            </a:r>
          </a:p>
          <a:p>
            <a:r>
              <a:rPr lang="en-GB" sz="2400" i="1"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e.g. The Health of the Nation </a:t>
            </a:r>
            <a:r>
              <a:rPr lang="en-GB" sz="2400"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(DH, 1992)</a:t>
            </a:r>
            <a:endParaRPr lang="en-GB"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GB"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3407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476672"/>
            <a:ext cx="7772400" cy="864096"/>
          </a:xfrm>
        </p:spPr>
        <p:txBody>
          <a:bodyPr/>
          <a:lstStyle/>
          <a:p>
            <a:r>
              <a:rPr lang="en-US"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Please Drink Responsibly?</a:t>
            </a:r>
            <a:endParaRPr lang="en-GB"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683568" y="1340768"/>
            <a:ext cx="7920880" cy="5112568"/>
          </a:xfrm>
          <a:solidFill>
            <a:schemeClr val="bg2">
              <a:lumMod val="50000"/>
            </a:schemeClr>
          </a:solidFill>
        </p:spPr>
        <p:txBody>
          <a:bodyPr>
            <a:normAutofit/>
          </a:bodyPr>
          <a:lstStyle/>
          <a:p>
            <a:endParaRPr lang="en-GB" i="1" dirty="0">
              <a:solidFill>
                <a:schemeClr val="accent6">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en-GB" dirty="0">
                <a:solidFill>
                  <a:schemeClr val="accent6">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conception of alcohol and the ‘drink problem’ for society was subsumed into the prevention of lifestyle diseases for the drinker. </a:t>
            </a:r>
          </a:p>
          <a:p>
            <a:endParaRPr lang="en-GB" dirty="0">
              <a:solidFill>
                <a:schemeClr val="accent6">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en-GB" dirty="0">
                <a:solidFill>
                  <a:schemeClr val="accent6">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DH message “Please drink responsibly” in the UK is widely understood only in terms of personal alcohol consumption and health consequences for the drinker. (This is where the gorilla comes in).</a:t>
            </a:r>
          </a:p>
          <a:p>
            <a:endParaRPr lang="en-GB" dirty="0">
              <a:solidFill>
                <a:schemeClr val="accent6">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en-GB" sz="2400" i="1" dirty="0">
                <a:solidFill>
                  <a:schemeClr val="accent5">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attention is essentially a zero-sum game: If we pay attention to one place, object or event, we necessarily pay less attention to others”</a:t>
            </a:r>
            <a:r>
              <a:rPr lang="en-GB" sz="2400" dirty="0">
                <a:solidFill>
                  <a:schemeClr val="accent5">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r>
              <a:rPr lang="en-GB" dirty="0">
                <a:solidFill>
                  <a:schemeClr val="accent5">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(Chabris and Simons, 2010, p. 38).</a:t>
            </a:r>
          </a:p>
          <a:p>
            <a:r>
              <a:rPr lang="en-GB" b="1" dirty="0">
                <a:solidFill>
                  <a:schemeClr val="accent5">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n-GB" dirty="0">
              <a:solidFill>
                <a:schemeClr val="accent5">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GB" dirty="0">
              <a:solidFill>
                <a:schemeClr val="accent6">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GB" dirty="0">
              <a:solidFill>
                <a:schemeClr val="accent6">
                  <a:lumMod val="60000"/>
                  <a:lumOff val="40000"/>
                </a:schemeClr>
              </a:solidFill>
              <a:effectLst>
                <a:outerShdw blurRad="38100" dist="38100" dir="2700000" algn="tl">
                  <a:srgbClr val="000000">
                    <a:alpha val="43137"/>
                  </a:srgbClr>
                </a:outerShdw>
              </a:effectLst>
            </a:endParaRPr>
          </a:p>
          <a:p>
            <a:endParaRPr lang="en-GB" dirty="0"/>
          </a:p>
        </p:txBody>
      </p:sp>
    </p:spTree>
    <p:extLst>
      <p:ext uri="{BB962C8B-B14F-4D97-AF65-F5344CB8AC3E}">
        <p14:creationId xmlns:p14="http://schemas.microsoft.com/office/powerpoint/2010/main" val="630327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AE9F0-7D1B-4A13-9E6F-820741D51635}"/>
              </a:ext>
            </a:extLst>
          </p:cNvPr>
          <p:cNvSpPr>
            <a:spLocks noGrp="1"/>
          </p:cNvSpPr>
          <p:nvPr>
            <p:ph type="ctrTitle"/>
          </p:nvPr>
        </p:nvSpPr>
        <p:spPr>
          <a:xfrm>
            <a:off x="539552" y="764704"/>
            <a:ext cx="7772400" cy="936104"/>
          </a:xfrm>
        </p:spPr>
        <p:txBody>
          <a:bodyPr>
            <a:normAutofit fontScale="90000"/>
          </a:bodyPr>
          <a:lstStyle/>
          <a:p>
            <a:r>
              <a:rPr lang="en-GB" sz="3200" b="1"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Study of students’ experience of </a:t>
            </a:r>
            <a:br>
              <a:rPr lang="en-GB" sz="3200" b="1"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GB" sz="3600" b="1"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Alcohol-Related Collateral Harm </a:t>
            </a:r>
            <a:br>
              <a:rPr lang="en-GB" sz="3600" b="1"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GB" sz="3200" b="1"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Why young adult students aged 16-24?</a:t>
            </a:r>
            <a:endParaRPr lang="en-GB" sz="3200" dirty="0"/>
          </a:p>
        </p:txBody>
      </p:sp>
      <p:sp>
        <p:nvSpPr>
          <p:cNvPr id="3" name="Subtitle 2">
            <a:extLst>
              <a:ext uri="{FF2B5EF4-FFF2-40B4-BE49-F238E27FC236}">
                <a16:creationId xmlns:a16="http://schemas.microsoft.com/office/drawing/2014/main" id="{BD03A0A6-BD2C-4478-9E8A-B8E4DE019995}"/>
              </a:ext>
            </a:extLst>
          </p:cNvPr>
          <p:cNvSpPr>
            <a:spLocks noGrp="1"/>
          </p:cNvSpPr>
          <p:nvPr>
            <p:ph type="subTitle" idx="1"/>
          </p:nvPr>
        </p:nvSpPr>
        <p:spPr>
          <a:xfrm>
            <a:off x="251520" y="1772816"/>
            <a:ext cx="8640960" cy="4968552"/>
          </a:xfrm>
          <a:solidFill>
            <a:schemeClr val="accent1">
              <a:lumMod val="60000"/>
              <a:lumOff val="40000"/>
            </a:schemeClr>
          </a:solidFill>
        </p:spPr>
        <p:txBody>
          <a:bodyPr>
            <a:normAutofit fontScale="85000" lnSpcReduction="20000"/>
          </a:bodyPr>
          <a:lstStyle/>
          <a:p>
            <a:r>
              <a:rPr lang="en-GB" dirty="0">
                <a:solidFill>
                  <a:schemeClr val="bg2">
                    <a:lumMod val="10000"/>
                  </a:schemeClr>
                </a:solidFill>
                <a:latin typeface="Times New Roman" panose="02020603050405020304" pitchFamily="18" charset="0"/>
                <a:cs typeface="Times New Roman" panose="02020603050405020304" pitchFamily="18" charset="0"/>
              </a:rPr>
              <a:t>International research suggests young adults may be at greater risk of ARC harm </a:t>
            </a:r>
          </a:p>
          <a:p>
            <a:r>
              <a:rPr lang="en-GB" dirty="0">
                <a:solidFill>
                  <a:schemeClr val="bg2">
                    <a:lumMod val="10000"/>
                  </a:schemeClr>
                </a:solidFill>
                <a:latin typeface="Times New Roman" panose="02020603050405020304" pitchFamily="18" charset="0"/>
                <a:cs typeface="Times New Roman" panose="02020603050405020304" pitchFamily="18" charset="0"/>
              </a:rPr>
              <a:t>(Laslett et al., 2011; Hutanen and Tigerstedt, 2012; Moan et al., 2015). </a:t>
            </a:r>
          </a:p>
          <a:p>
            <a:endParaRPr lang="en-GB" dirty="0">
              <a:solidFill>
                <a:schemeClr val="bg2">
                  <a:lumMod val="10000"/>
                </a:schemeClr>
              </a:solidFill>
              <a:latin typeface="Times New Roman" panose="02020603050405020304" pitchFamily="18" charset="0"/>
              <a:cs typeface="Times New Roman" panose="02020603050405020304" pitchFamily="18" charset="0"/>
            </a:endParaRPr>
          </a:p>
          <a:p>
            <a:r>
              <a:rPr lang="en-GB" dirty="0">
                <a:solidFill>
                  <a:schemeClr val="bg2">
                    <a:lumMod val="10000"/>
                  </a:schemeClr>
                </a:solidFill>
                <a:latin typeface="Times New Roman" panose="02020603050405020304" pitchFamily="18" charset="0"/>
                <a:cs typeface="Times New Roman" panose="02020603050405020304" pitchFamily="18" charset="0"/>
              </a:rPr>
              <a:t>More young adults in England binge drink and exceed the guidelines than any other age group (ONS, 2015).</a:t>
            </a:r>
          </a:p>
          <a:p>
            <a:endParaRPr lang="en-GB" dirty="0">
              <a:solidFill>
                <a:schemeClr val="bg2">
                  <a:lumMod val="10000"/>
                </a:schemeClr>
              </a:solidFill>
              <a:latin typeface="Times New Roman" panose="02020603050405020304" pitchFamily="18" charset="0"/>
              <a:cs typeface="Times New Roman" panose="02020603050405020304" pitchFamily="18" charset="0"/>
            </a:endParaRPr>
          </a:p>
          <a:p>
            <a:r>
              <a:rPr lang="en-GB" dirty="0">
                <a:solidFill>
                  <a:schemeClr val="bg2">
                    <a:lumMod val="10000"/>
                  </a:schemeClr>
                </a:solidFill>
                <a:latin typeface="Times New Roman" panose="02020603050405020304" pitchFamily="18" charset="0"/>
                <a:cs typeface="Times New Roman" panose="02020603050405020304" pitchFamily="18" charset="0"/>
              </a:rPr>
              <a:t>Drunkenness draws young adults into risky behaviours potentially harmful to others </a:t>
            </a:r>
          </a:p>
          <a:p>
            <a:r>
              <a:rPr lang="en-GB" dirty="0">
                <a:solidFill>
                  <a:schemeClr val="bg2">
                    <a:lumMod val="10000"/>
                  </a:schemeClr>
                </a:solidFill>
                <a:latin typeface="Times New Roman" panose="02020603050405020304" pitchFamily="18" charset="0"/>
                <a:cs typeface="Times New Roman" panose="02020603050405020304" pitchFamily="18" charset="0"/>
              </a:rPr>
              <a:t>Students’ heavy episodic drinking is particularly problematic </a:t>
            </a:r>
          </a:p>
          <a:p>
            <a:r>
              <a:rPr lang="en-GB" dirty="0">
                <a:solidFill>
                  <a:schemeClr val="bg2">
                    <a:lumMod val="10000"/>
                  </a:schemeClr>
                </a:solidFill>
                <a:latin typeface="Times New Roman" panose="02020603050405020304" pitchFamily="18" charset="0"/>
                <a:cs typeface="Times New Roman" panose="02020603050405020304" pitchFamily="18" charset="0"/>
              </a:rPr>
              <a:t>(DH, 2016) (O’Neill et al., 2015). </a:t>
            </a:r>
          </a:p>
          <a:p>
            <a:endParaRPr lang="en-GB" dirty="0">
              <a:solidFill>
                <a:schemeClr val="bg2">
                  <a:lumMod val="10000"/>
                </a:schemeClr>
              </a:solidFill>
              <a:latin typeface="Times New Roman" panose="02020603050405020304" pitchFamily="18" charset="0"/>
              <a:cs typeface="Times New Roman" panose="02020603050405020304" pitchFamily="18" charset="0"/>
            </a:endParaRPr>
          </a:p>
          <a:p>
            <a:r>
              <a:rPr lang="en-GB" dirty="0">
                <a:solidFill>
                  <a:schemeClr val="bg2">
                    <a:lumMod val="10000"/>
                  </a:schemeClr>
                </a:solidFill>
                <a:latin typeface="Times New Roman" panose="02020603050405020304" pitchFamily="18" charset="0"/>
                <a:cs typeface="Times New Roman" panose="02020603050405020304" pitchFamily="18" charset="0"/>
              </a:rPr>
              <a:t>Alcohol is the single most acute area of lifestyle risk and leading cause of death </a:t>
            </a:r>
          </a:p>
          <a:p>
            <a:r>
              <a:rPr lang="en-GB" dirty="0">
                <a:solidFill>
                  <a:schemeClr val="bg2">
                    <a:lumMod val="10000"/>
                  </a:schemeClr>
                </a:solidFill>
                <a:latin typeface="Times New Roman" panose="02020603050405020304" pitchFamily="18" charset="0"/>
                <a:cs typeface="Times New Roman" panose="02020603050405020304" pitchFamily="18" charset="0"/>
              </a:rPr>
              <a:t>for 16-24-year olds (almost 27% of male deaths, almost 15% of female deaths) </a:t>
            </a:r>
          </a:p>
          <a:p>
            <a:r>
              <a:rPr lang="en-GB" dirty="0">
                <a:solidFill>
                  <a:schemeClr val="bg2">
                    <a:lumMod val="10000"/>
                  </a:schemeClr>
                </a:solidFill>
                <a:latin typeface="Times New Roman" panose="02020603050405020304" pitchFamily="18" charset="0"/>
                <a:cs typeface="Times New Roman" panose="02020603050405020304" pitchFamily="18" charset="0"/>
              </a:rPr>
              <a:t>(Jones et al., 2008).</a:t>
            </a:r>
          </a:p>
          <a:p>
            <a:endParaRPr lang="en-GB" dirty="0">
              <a:solidFill>
                <a:schemeClr val="bg2">
                  <a:lumMod val="10000"/>
                </a:schemeClr>
              </a:solidFill>
              <a:latin typeface="Times New Roman" panose="02020603050405020304" pitchFamily="18" charset="0"/>
              <a:cs typeface="Times New Roman" panose="02020603050405020304" pitchFamily="18" charset="0"/>
            </a:endParaRPr>
          </a:p>
          <a:p>
            <a:r>
              <a:rPr lang="en-GB" dirty="0">
                <a:solidFill>
                  <a:schemeClr val="bg2">
                    <a:lumMod val="10000"/>
                  </a:schemeClr>
                </a:solidFill>
                <a:latin typeface="Times New Roman" panose="02020603050405020304" pitchFamily="18" charset="0"/>
                <a:cs typeface="Times New Roman" panose="02020603050405020304" pitchFamily="18" charset="0"/>
              </a:rPr>
              <a:t>Social media marketing of alcohol bears on young adults’ socio-demographic environment </a:t>
            </a:r>
          </a:p>
          <a:p>
            <a:r>
              <a:rPr lang="en-GB" dirty="0">
                <a:solidFill>
                  <a:schemeClr val="bg2">
                    <a:lumMod val="10000"/>
                  </a:schemeClr>
                </a:solidFill>
                <a:latin typeface="Times New Roman" panose="02020603050405020304" pitchFamily="18" charset="0"/>
                <a:cs typeface="Times New Roman" panose="02020603050405020304" pitchFamily="18" charset="0"/>
              </a:rPr>
              <a:t>(Alcohol Research UK, 2015).</a:t>
            </a:r>
          </a:p>
          <a:p>
            <a:endParaRPr lang="en-GB" dirty="0">
              <a:solidFill>
                <a:schemeClr val="bg2">
                  <a:lumMod val="10000"/>
                </a:schemeClr>
              </a:solidFill>
              <a:latin typeface="Times New Roman" panose="02020603050405020304" pitchFamily="18" charset="0"/>
              <a:cs typeface="Times New Roman" panose="02020603050405020304" pitchFamily="18" charset="0"/>
            </a:endParaRPr>
          </a:p>
          <a:p>
            <a:r>
              <a:rPr lang="en-GB" dirty="0">
                <a:solidFill>
                  <a:schemeClr val="bg2">
                    <a:lumMod val="10000"/>
                  </a:schemeClr>
                </a:solidFill>
                <a:latin typeface="Times New Roman" panose="02020603050405020304" pitchFamily="18" charset="0"/>
                <a:cs typeface="Times New Roman" panose="02020603050405020304" pitchFamily="18" charset="0"/>
              </a:rPr>
              <a:t>Public Health policy emphasises health harms that manifest in middle-age</a:t>
            </a:r>
          </a:p>
          <a:p>
            <a:r>
              <a:rPr lang="en-GB" dirty="0">
                <a:solidFill>
                  <a:schemeClr val="bg2">
                    <a:lumMod val="10000"/>
                  </a:schemeClr>
                </a:solidFill>
                <a:latin typeface="Times New Roman" panose="02020603050405020304" pitchFamily="18" charset="0"/>
                <a:cs typeface="Times New Roman" panose="02020603050405020304" pitchFamily="18" charset="0"/>
              </a:rPr>
              <a:t>These are not germane to young adults.</a:t>
            </a:r>
            <a:r>
              <a:rPr lang="en-GB" i="1" dirty="0"/>
              <a:t> </a:t>
            </a:r>
          </a:p>
          <a:p>
            <a:endParaRPr lang="en-GB" dirty="0">
              <a:solidFill>
                <a:schemeClr val="bg2">
                  <a:lumMod val="10000"/>
                </a:schemeClr>
              </a:solidFill>
              <a:latin typeface="Times New Roman" panose="02020603050405020304" pitchFamily="18" charset="0"/>
              <a:cs typeface="Times New Roman" panose="02020603050405020304" pitchFamily="18" charset="0"/>
            </a:endParaRPr>
          </a:p>
          <a:p>
            <a:endParaRPr lang="en-GB" dirty="0">
              <a:solidFill>
                <a:schemeClr val="bg2">
                  <a:lumMod val="1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9373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96752"/>
            <a:ext cx="7772400" cy="1296144"/>
          </a:xfrm>
        </p:spPr>
        <p:txBody>
          <a:bodyPr>
            <a:noAutofit/>
          </a:bodyPr>
          <a:lstStyle/>
          <a:p>
            <a:r>
              <a:rPr lang="en-US" sz="3600"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Alcohol-Related Collateral harm, the unseen dimension?</a:t>
            </a:r>
            <a:br>
              <a:rPr lang="en-US" sz="3600" dirty="0">
                <a:solidFill>
                  <a:schemeClr val="accent5">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GB" sz="3600" dirty="0">
              <a:solidFill>
                <a:schemeClr val="accent5">
                  <a:lumMod val="60000"/>
                  <a:lumOff val="40000"/>
                </a:schemeClr>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758925" y="2132856"/>
            <a:ext cx="7704856" cy="4104456"/>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n-GB"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Research Phase I:  </a:t>
            </a:r>
          </a:p>
          <a:p>
            <a:r>
              <a:rPr lang="en-GB"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On-line survey of college and university students aged 16 -24 </a:t>
            </a:r>
          </a:p>
          <a:p>
            <a:r>
              <a:rPr lang="en-GB"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Data collected on ARC harms experienced. </a:t>
            </a:r>
          </a:p>
          <a:p>
            <a:r>
              <a:rPr lang="en-GB"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Quantitative and  qualitative analysis of 450 responses. </a:t>
            </a:r>
          </a:p>
          <a:p>
            <a:endParaRPr lang="en-GB"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en-GB"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Research Phase II: </a:t>
            </a:r>
          </a:p>
          <a:p>
            <a:r>
              <a:rPr lang="en-GB"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25 semi-structured interviews with a purposive sample of survey participants who experienced ARC Harm.</a:t>
            </a:r>
          </a:p>
          <a:p>
            <a:r>
              <a:rPr lang="en-GB"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Thematic Analysis of 445 pages of transcripts.</a:t>
            </a:r>
          </a:p>
          <a:p>
            <a:endParaRPr lang="en-GB" dirty="0"/>
          </a:p>
        </p:txBody>
      </p:sp>
    </p:spTree>
    <p:extLst>
      <p:ext uri="{BB962C8B-B14F-4D97-AF65-F5344CB8AC3E}">
        <p14:creationId xmlns:p14="http://schemas.microsoft.com/office/powerpoint/2010/main" val="23323305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5813</TotalTime>
  <Words>2521</Words>
  <Application>Microsoft Office PowerPoint</Application>
  <PresentationFormat>On-screen Show (4:3)</PresentationFormat>
  <Paragraphs>293</Paragraphs>
  <Slides>20</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20</vt:i4>
      </vt:variant>
    </vt:vector>
  </HeadingPairs>
  <TitlesOfParts>
    <vt:vector size="31" baseType="lpstr">
      <vt:lpstr>Aharoni</vt:lpstr>
      <vt:lpstr>Arial</vt:lpstr>
      <vt:lpstr>Calibri</vt:lpstr>
      <vt:lpstr>Candara</vt:lpstr>
      <vt:lpstr>Handscript SF</vt:lpstr>
      <vt:lpstr>Stencil</vt:lpstr>
      <vt:lpstr>Symbol</vt:lpstr>
      <vt:lpstr>Times</vt:lpstr>
      <vt:lpstr>Times New Roman</vt:lpstr>
      <vt:lpstr>Wingdings</vt:lpstr>
      <vt:lpstr>Waveform</vt:lpstr>
      <vt:lpstr>            The invisible gorilla and  the unseen dimension of  alcohol-related harm  </vt:lpstr>
      <vt:lpstr>Central Hypotheses</vt:lpstr>
      <vt:lpstr>  Alcohol-Related Collateral harm (ARC harm) </vt:lpstr>
      <vt:lpstr>The unseen dimension of alcohol-related harm</vt:lpstr>
      <vt:lpstr>PowerPoint Presentation</vt:lpstr>
      <vt:lpstr>What Government and Public allow “… Englishmen will never be slaves: they are free to do whatever the Government and public opinion allow them to do” (Shaw, 1903).  </vt:lpstr>
      <vt:lpstr>Please Drink Responsibly?</vt:lpstr>
      <vt:lpstr>Study of students’ experience of  Alcohol-Related Collateral Harm  Why young adult students aged 16-24?</vt:lpstr>
      <vt:lpstr>Alcohol-Related Collateral harm, the unseen dimension? </vt:lpstr>
      <vt:lpstr>Do young adult students experience  ARC harm? </vt:lpstr>
      <vt:lpstr>Factors hypothesised to be associated with ARC harm Multivariate logistic regression </vt:lpstr>
      <vt:lpstr>Four key drivers for ARC harm</vt:lpstr>
      <vt:lpstr>Categories of ARC harm</vt:lpstr>
      <vt:lpstr>PowerPoint Presentation</vt:lpstr>
      <vt:lpstr>Risk factor themes for ARC harm</vt:lpstr>
      <vt:lpstr>Superordinate themes for how and why ARC harm remains largely unseen within the totality of alcohol-related harm </vt:lpstr>
      <vt:lpstr>PowerPoint Presentation</vt:lpstr>
      <vt:lpstr>Please Drink Responsibly.  How does your drinking affect others ? We are all responsible for all (Dostoyevski, 1927)  The context  * There is no readily accepted portmanteau name for the harms drinkers cause.  * Government emphasis on health harms to the drinker effectively diverts attention away from the wider responsibilities of drinkers to the people around them and to wider society.   * The ARC harm experiences of students in the study are concealed, tolerated, accommodated, embedded in the student environment and automatically excused.  The question today  How can ARC harm achieve the level of Public and Government recognition and the  policy development and interventions that "passive smoking" now enjoys?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Alcohol-Related Collateral Harm in the Family &amp; Social Circle</dc:title>
  <dc:creator>Briony Enser</dc:creator>
  <cp:lastModifiedBy>Briony Enser</cp:lastModifiedBy>
  <cp:revision>366</cp:revision>
  <cp:lastPrinted>2018-10-26T21:21:07Z</cp:lastPrinted>
  <dcterms:created xsi:type="dcterms:W3CDTF">2014-01-12T14:50:08Z</dcterms:created>
  <dcterms:modified xsi:type="dcterms:W3CDTF">2018-10-27T11:57:56Z</dcterms:modified>
</cp:coreProperties>
</file>